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95" r:id="rId5"/>
    <p:sldId id="262" r:id="rId6"/>
    <p:sldId id="260" r:id="rId7"/>
    <p:sldId id="283" r:id="rId8"/>
    <p:sldId id="261" r:id="rId9"/>
    <p:sldId id="263" r:id="rId10"/>
    <p:sldId id="299" r:id="rId11"/>
    <p:sldId id="298" r:id="rId12"/>
    <p:sldId id="275" r:id="rId13"/>
    <p:sldId id="276" r:id="rId14"/>
    <p:sldId id="277" r:id="rId15"/>
    <p:sldId id="285" r:id="rId16"/>
    <p:sldId id="291" r:id="rId17"/>
    <p:sldId id="278" r:id="rId18"/>
    <p:sldId id="293" r:id="rId19"/>
    <p:sldId id="306" r:id="rId20"/>
    <p:sldId id="297" r:id="rId21"/>
    <p:sldId id="303" r:id="rId22"/>
    <p:sldId id="300" r:id="rId23"/>
    <p:sldId id="309" r:id="rId24"/>
    <p:sldId id="308" r:id="rId25"/>
    <p:sldId id="301" r:id="rId26"/>
    <p:sldId id="302" r:id="rId27"/>
    <p:sldId id="307" r:id="rId28"/>
    <p:sldId id="3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G:\data0\hardnes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MICRO HARDNESS VALUES(AVG) 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CrCuFeCoNi2.1Si0.55 </c:v>
                </c:pt>
                <c:pt idx="1">
                  <c:v>CrCuFeCoNi2Si </c:v>
                </c:pt>
                <c:pt idx="2">
                  <c:v>CrCuFeCoNiSi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318</c:v>
                </c:pt>
                <c:pt idx="1">
                  <c:v>345</c:v>
                </c:pt>
                <c:pt idx="2">
                  <c:v>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DD-FA43-A91E-242DE00671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8792576"/>
        <c:axId val="78794112"/>
      </c:barChart>
      <c:catAx>
        <c:axId val="787925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94112"/>
        <c:crosses val="autoZero"/>
        <c:auto val="1"/>
        <c:lblAlgn val="ctr"/>
        <c:lblOffset val="100"/>
        <c:noMultiLvlLbl val="0"/>
      </c:catAx>
      <c:valAx>
        <c:axId val="78794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92576"/>
        <c:crosses val="autoZero"/>
        <c:crossBetween val="between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429080666778503"/>
          <c:y val="0.41323563721201501"/>
          <c:w val="0.23677642367774801"/>
          <c:h val="0.14945465150189599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711121346072702E-2"/>
          <c:y val="4.4798116362666299E-2"/>
          <c:w val="0.629660006926541"/>
          <c:h val="0.554841205889452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MICRO HARDNESS VALUES(AVG) 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CrCuFeCoNi</c:v>
                </c:pt>
                <c:pt idx="1">
                  <c:v>CrCuFeCoNi2.1Si0.55 </c:v>
                </c:pt>
                <c:pt idx="2">
                  <c:v>CrCuFeCoNi2Si </c:v>
                </c:pt>
                <c:pt idx="3">
                  <c:v>CrCuFeCoNiSi </c:v>
                </c:pt>
                <c:pt idx="4">
                  <c:v>316 Stainless Steel</c:v>
                </c:pt>
                <c:pt idx="5">
                  <c:v>Ti-6Al-4V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286</c:v>
                </c:pt>
                <c:pt idx="1">
                  <c:v>318</c:v>
                </c:pt>
                <c:pt idx="2">
                  <c:v>345</c:v>
                </c:pt>
                <c:pt idx="3">
                  <c:v>391</c:v>
                </c:pt>
                <c:pt idx="4">
                  <c:v>186</c:v>
                </c:pt>
                <c:pt idx="5">
                  <c:v>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68-D44A-9C71-19785A0E82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9376384"/>
        <c:axId val="79377920"/>
      </c:barChart>
      <c:catAx>
        <c:axId val="793763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77920"/>
        <c:crosses val="autoZero"/>
        <c:auto val="1"/>
        <c:lblAlgn val="ctr"/>
        <c:lblOffset val="100"/>
        <c:noMultiLvlLbl val="0"/>
      </c:catAx>
      <c:valAx>
        <c:axId val="793779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76384"/>
        <c:crosses val="autoZero"/>
        <c:crossBetween val="between"/>
      </c:valAx>
    </c:plotArea>
    <c:legend>
      <c:legendPos val="r"/>
      <c:overlay val="0"/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#1">
  <dgm:title val=""/>
  <dgm:desc val=""/>
  <dgm:catLst>
    <dgm:cat type="accent6" pri="11500"/>
  </dgm:catLst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C227F-0275-4925-BD07-43557BAF3192}" type="doc">
      <dgm:prSet loTypeId="urn:microsoft.com/office/officeart/2005/8/layout/target1" loCatId="relationship" qsTypeId="urn:microsoft.com/office/officeart/2005/8/quickstyle/simple1#1" qsCatId="simple" csTypeId="urn:microsoft.com/office/officeart/2005/8/colors/accent6_5#1" csCatId="accent6" phldr="1"/>
      <dgm:spPr/>
    </dgm:pt>
    <dgm:pt modelId="{E6AE278C-1699-4A49-AF6C-0A23A5A9944D}">
      <dgm:prSet phldrT="[Text]" custT="1"/>
      <dgm:spPr/>
      <dgm:t>
        <a:bodyPr/>
        <a:lstStyle/>
        <a:p>
          <a:r>
            <a:rPr lang="en-IN" sz="1600" dirty="0"/>
            <a:t>Low-Entropy Alloys</a:t>
          </a:r>
        </a:p>
        <a:p>
          <a:r>
            <a:rPr lang="en-IN" sz="1600" dirty="0">
              <a:latin typeface="Lucida Sans Unicode" panose="020B0602030504020204"/>
              <a:cs typeface="Lucida Sans Unicode" panose="020B0602030504020204"/>
            </a:rPr>
            <a:t>ΔS</a:t>
          </a:r>
          <a:r>
            <a:rPr lang="en-IN" sz="1600" baseline="-25000" dirty="0">
              <a:latin typeface="Lucida Sans Unicode" panose="020B0602030504020204"/>
              <a:cs typeface="Lucida Sans Unicode" panose="020B0602030504020204"/>
            </a:rPr>
            <a:t>conf</a:t>
          </a:r>
          <a:r>
            <a:rPr lang="en-IN" sz="1600" baseline="0" dirty="0">
              <a:latin typeface="Lucida Sans Unicode" panose="020B0602030504020204"/>
              <a:cs typeface="Lucida Sans Unicode" panose="020B0602030504020204"/>
            </a:rPr>
            <a:t> ≤ R</a:t>
          </a:r>
          <a:endParaRPr lang="en-IN" sz="1600" baseline="-25000" dirty="0"/>
        </a:p>
      </dgm:t>
    </dgm:pt>
    <dgm:pt modelId="{2C3031BB-B23E-47F7-B018-4862783B485A}" type="parTrans" cxnId="{6E17C919-65DA-4903-A901-491442BF10D0}">
      <dgm:prSet/>
      <dgm:spPr/>
      <dgm:t>
        <a:bodyPr/>
        <a:lstStyle/>
        <a:p>
          <a:endParaRPr lang="en-IN"/>
        </a:p>
      </dgm:t>
    </dgm:pt>
    <dgm:pt modelId="{8628B693-4C37-44CD-8A78-24F07EF7AEA5}" type="sibTrans" cxnId="{6E17C919-65DA-4903-A901-491442BF10D0}">
      <dgm:prSet/>
      <dgm:spPr/>
      <dgm:t>
        <a:bodyPr/>
        <a:lstStyle/>
        <a:p>
          <a:endParaRPr lang="en-IN"/>
        </a:p>
      </dgm:t>
    </dgm:pt>
    <dgm:pt modelId="{86115A93-468F-4ABF-A1AF-4E2114526221}">
      <dgm:prSet phldrT="[Text]" custT="1"/>
      <dgm:spPr/>
      <dgm:t>
        <a:bodyPr/>
        <a:lstStyle/>
        <a:p>
          <a:r>
            <a:rPr lang="en-IN" sz="1600" dirty="0"/>
            <a:t>Medium Entropy Alloys</a:t>
          </a:r>
        </a:p>
        <a:p>
          <a:r>
            <a:rPr lang="en-IN" sz="1600" dirty="0"/>
            <a:t>R</a:t>
          </a:r>
          <a:r>
            <a:rPr lang="en-IN" sz="1600" baseline="0" dirty="0">
              <a:latin typeface="Lucida Sans Unicode" panose="020B0602030504020204"/>
              <a:cs typeface="Lucida Sans Unicode" panose="020B0602030504020204"/>
            </a:rPr>
            <a:t>≤</a:t>
          </a:r>
          <a:r>
            <a:rPr lang="en-IN" sz="1600" dirty="0">
              <a:latin typeface="Lucida Sans Unicode" panose="020B0602030504020204"/>
              <a:cs typeface="Lucida Sans Unicode" panose="020B0602030504020204"/>
            </a:rPr>
            <a:t>ΔS</a:t>
          </a:r>
          <a:r>
            <a:rPr lang="en-IN" sz="1600" baseline="-25000" dirty="0">
              <a:latin typeface="Lucida Sans Unicode" panose="020B0602030504020204"/>
              <a:cs typeface="Lucida Sans Unicode" panose="020B0602030504020204"/>
            </a:rPr>
            <a:t>conf</a:t>
          </a:r>
          <a:r>
            <a:rPr lang="en-IN" sz="1600" baseline="0" dirty="0">
              <a:latin typeface="Lucida Sans Unicode" panose="020B0602030504020204"/>
              <a:cs typeface="Lucida Sans Unicode" panose="020B0602030504020204"/>
            </a:rPr>
            <a:t>≤1.5R</a:t>
          </a:r>
          <a:endParaRPr lang="en-IN" sz="1600" dirty="0"/>
        </a:p>
      </dgm:t>
    </dgm:pt>
    <dgm:pt modelId="{D63DB40B-C2F4-462F-8C83-2879FDF35D4A}" type="parTrans" cxnId="{AA627EAF-7CFE-4318-84A0-B9A0344F2A15}">
      <dgm:prSet/>
      <dgm:spPr/>
      <dgm:t>
        <a:bodyPr/>
        <a:lstStyle/>
        <a:p>
          <a:endParaRPr lang="en-IN"/>
        </a:p>
      </dgm:t>
    </dgm:pt>
    <dgm:pt modelId="{8170A79D-1FA2-41B9-B91A-D3E2B692F423}" type="sibTrans" cxnId="{AA627EAF-7CFE-4318-84A0-B9A0344F2A15}">
      <dgm:prSet/>
      <dgm:spPr/>
      <dgm:t>
        <a:bodyPr/>
        <a:lstStyle/>
        <a:p>
          <a:endParaRPr lang="en-IN"/>
        </a:p>
      </dgm:t>
    </dgm:pt>
    <dgm:pt modelId="{D77ED927-3BA8-47EB-8DC7-ED56EE6CE954}">
      <dgm:prSet phldrT="[Text]" custT="1"/>
      <dgm:spPr/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High Entropy Alloys</a:t>
          </a:r>
        </a:p>
        <a:p>
          <a:r>
            <a:rPr lang="en-IN" sz="1600" b="1" dirty="0">
              <a:solidFill>
                <a:schemeClr val="tx1"/>
              </a:solidFill>
              <a:latin typeface="Lucida Sans Unicode" panose="020B0602030504020204"/>
              <a:cs typeface="Lucida Sans Unicode" panose="020B0602030504020204"/>
            </a:rPr>
            <a:t>ΔS</a:t>
          </a:r>
          <a:r>
            <a:rPr lang="en-IN" sz="1600" b="1" baseline="-25000" dirty="0">
              <a:solidFill>
                <a:schemeClr val="tx1"/>
              </a:solidFill>
              <a:latin typeface="Lucida Sans Unicode" panose="020B0602030504020204"/>
              <a:cs typeface="Lucida Sans Unicode" panose="020B0602030504020204"/>
            </a:rPr>
            <a:t>conf</a:t>
          </a:r>
          <a:r>
            <a:rPr lang="en-IN" sz="1600" b="1" baseline="0" dirty="0">
              <a:solidFill>
                <a:schemeClr val="tx1"/>
              </a:solidFill>
              <a:latin typeface="Lucida Sans Unicode" panose="020B0602030504020204"/>
              <a:cs typeface="Lucida Sans Unicode" panose="020B0602030504020204"/>
            </a:rPr>
            <a:t>≥1.5R</a:t>
          </a:r>
          <a:endParaRPr lang="en-IN" sz="1600" b="1" dirty="0">
            <a:solidFill>
              <a:schemeClr val="tx1"/>
            </a:solidFill>
          </a:endParaRPr>
        </a:p>
        <a:p>
          <a:endParaRPr lang="en-IN" sz="1200" dirty="0"/>
        </a:p>
      </dgm:t>
    </dgm:pt>
    <dgm:pt modelId="{CF468BA1-CE72-4D68-BB64-C8611B5A6E41}" type="parTrans" cxnId="{B5B65A9D-09EF-4CB8-B5FA-2CFCCEA51968}">
      <dgm:prSet/>
      <dgm:spPr/>
      <dgm:t>
        <a:bodyPr/>
        <a:lstStyle/>
        <a:p>
          <a:endParaRPr lang="en-IN"/>
        </a:p>
      </dgm:t>
    </dgm:pt>
    <dgm:pt modelId="{477D6A19-522A-40FA-B566-0BE662B041EA}" type="sibTrans" cxnId="{B5B65A9D-09EF-4CB8-B5FA-2CFCCEA51968}">
      <dgm:prSet/>
      <dgm:spPr/>
      <dgm:t>
        <a:bodyPr/>
        <a:lstStyle/>
        <a:p>
          <a:endParaRPr lang="en-IN"/>
        </a:p>
      </dgm:t>
    </dgm:pt>
    <dgm:pt modelId="{6CF50A6F-39D5-4FEB-928F-D8CE1329687C}" type="pres">
      <dgm:prSet presAssocID="{799C227F-0275-4925-BD07-43557BAF3192}" presName="composite" presStyleCnt="0">
        <dgm:presLayoutVars>
          <dgm:chMax val="5"/>
          <dgm:dir/>
          <dgm:resizeHandles val="exact"/>
        </dgm:presLayoutVars>
      </dgm:prSet>
      <dgm:spPr/>
    </dgm:pt>
    <dgm:pt modelId="{D4789A8F-0978-46D1-993B-4F0EDD79BBE7}" type="pres">
      <dgm:prSet presAssocID="{E6AE278C-1699-4A49-AF6C-0A23A5A9944D}" presName="circle1" presStyleLbl="lnNode1" presStyleIdx="0" presStyleCnt="3"/>
      <dgm:spPr/>
    </dgm:pt>
    <dgm:pt modelId="{BEFFFD4F-7B38-4CD6-9339-C23D76C428A4}" type="pres">
      <dgm:prSet presAssocID="{E6AE278C-1699-4A49-AF6C-0A23A5A9944D}" presName="text1" presStyleLbl="revTx" presStyleIdx="0" presStyleCnt="3" custScaleX="141210" custLinFactNeighborX="19165" custLinFactNeighborY="1364">
        <dgm:presLayoutVars>
          <dgm:bulletEnabled val="1"/>
        </dgm:presLayoutVars>
      </dgm:prSet>
      <dgm:spPr/>
    </dgm:pt>
    <dgm:pt modelId="{B526A2A1-A5BD-4171-8654-A731D28D3C4A}" type="pres">
      <dgm:prSet presAssocID="{E6AE278C-1699-4A49-AF6C-0A23A5A9944D}" presName="line1" presStyleLbl="callout" presStyleIdx="0" presStyleCnt="6"/>
      <dgm:spPr/>
    </dgm:pt>
    <dgm:pt modelId="{0206D205-8A78-46C1-8B80-D4660DEFB690}" type="pres">
      <dgm:prSet presAssocID="{E6AE278C-1699-4A49-AF6C-0A23A5A9944D}" presName="d1" presStyleLbl="callout" presStyleIdx="1" presStyleCnt="6"/>
      <dgm:spPr/>
    </dgm:pt>
    <dgm:pt modelId="{9DA90091-D3B6-46FC-9F60-8E5860C4E107}" type="pres">
      <dgm:prSet presAssocID="{86115A93-468F-4ABF-A1AF-4E2114526221}" presName="circle2" presStyleLbl="lnNode1" presStyleIdx="1" presStyleCnt="3" custLinFactNeighborX="-493" custLinFactNeighborY="-493"/>
      <dgm:spPr/>
    </dgm:pt>
    <dgm:pt modelId="{372D53B5-FB77-4B5E-9438-B7EAD3CCEFCF}" type="pres">
      <dgm:prSet presAssocID="{86115A93-468F-4ABF-A1AF-4E2114526221}" presName="text2" presStyleLbl="revTx" presStyleIdx="1" presStyleCnt="3" custScaleX="136532" custLinFactNeighborX="16707" custLinFactNeighborY="-1364">
        <dgm:presLayoutVars>
          <dgm:bulletEnabled val="1"/>
        </dgm:presLayoutVars>
      </dgm:prSet>
      <dgm:spPr/>
    </dgm:pt>
    <dgm:pt modelId="{BE23F38A-A4D3-4A24-BC77-FC7E6CDFD371}" type="pres">
      <dgm:prSet presAssocID="{86115A93-468F-4ABF-A1AF-4E2114526221}" presName="line2" presStyleLbl="callout" presStyleIdx="2" presStyleCnt="6"/>
      <dgm:spPr/>
    </dgm:pt>
    <dgm:pt modelId="{9E69C032-6946-4044-9815-371942589838}" type="pres">
      <dgm:prSet presAssocID="{86115A93-468F-4ABF-A1AF-4E2114526221}" presName="d2" presStyleLbl="callout" presStyleIdx="3" presStyleCnt="6"/>
      <dgm:spPr/>
    </dgm:pt>
    <dgm:pt modelId="{82D52FAE-82D7-4A53-9ED6-F8A5DF7CA97E}" type="pres">
      <dgm:prSet presAssocID="{D77ED927-3BA8-47EB-8DC7-ED56EE6CE954}" presName="circle3" presStyleLbl="lnNode1" presStyleIdx="2" presStyleCnt="3" custLinFactNeighborX="-1193"/>
      <dgm:spPr/>
    </dgm:pt>
    <dgm:pt modelId="{A206976D-0EFF-4C78-A0EF-E3AE3C5A5D5A}" type="pres">
      <dgm:prSet presAssocID="{D77ED927-3BA8-47EB-8DC7-ED56EE6CE954}" presName="text3" presStyleLbl="revTx" presStyleIdx="2" presStyleCnt="3" custScaleX="171537" custLinFactNeighborX="42189" custLinFactNeighborY="8184">
        <dgm:presLayoutVars>
          <dgm:bulletEnabled val="1"/>
        </dgm:presLayoutVars>
      </dgm:prSet>
      <dgm:spPr/>
    </dgm:pt>
    <dgm:pt modelId="{3637106F-35F2-427D-917A-D0D43D720CCB}" type="pres">
      <dgm:prSet presAssocID="{D77ED927-3BA8-47EB-8DC7-ED56EE6CE954}" presName="line3" presStyleLbl="callout" presStyleIdx="4" presStyleCnt="6"/>
      <dgm:spPr/>
    </dgm:pt>
    <dgm:pt modelId="{B075AB72-8F69-492B-8B66-164F48FB84D9}" type="pres">
      <dgm:prSet presAssocID="{D77ED927-3BA8-47EB-8DC7-ED56EE6CE954}" presName="d3" presStyleLbl="callout" presStyleIdx="5" presStyleCnt="6"/>
      <dgm:spPr/>
    </dgm:pt>
  </dgm:ptLst>
  <dgm:cxnLst>
    <dgm:cxn modelId="{6E17C919-65DA-4903-A901-491442BF10D0}" srcId="{799C227F-0275-4925-BD07-43557BAF3192}" destId="{E6AE278C-1699-4A49-AF6C-0A23A5A9944D}" srcOrd="0" destOrd="0" parTransId="{2C3031BB-B23E-47F7-B018-4862783B485A}" sibTransId="{8628B693-4C37-44CD-8A78-24F07EF7AEA5}"/>
    <dgm:cxn modelId="{F1692025-77E4-40EA-902A-ECE91213F26F}" type="presOf" srcId="{799C227F-0275-4925-BD07-43557BAF3192}" destId="{6CF50A6F-39D5-4FEB-928F-D8CE1329687C}" srcOrd="0" destOrd="0" presId="urn:microsoft.com/office/officeart/2005/8/layout/target1"/>
    <dgm:cxn modelId="{B5B65A9D-09EF-4CB8-B5FA-2CFCCEA51968}" srcId="{799C227F-0275-4925-BD07-43557BAF3192}" destId="{D77ED927-3BA8-47EB-8DC7-ED56EE6CE954}" srcOrd="2" destOrd="0" parTransId="{CF468BA1-CE72-4D68-BB64-C8611B5A6E41}" sibTransId="{477D6A19-522A-40FA-B566-0BE662B041EA}"/>
    <dgm:cxn modelId="{A2E09C9F-EF62-401E-B243-4B0024B11EC0}" type="presOf" srcId="{D77ED927-3BA8-47EB-8DC7-ED56EE6CE954}" destId="{A206976D-0EFF-4C78-A0EF-E3AE3C5A5D5A}" srcOrd="0" destOrd="0" presId="urn:microsoft.com/office/officeart/2005/8/layout/target1"/>
    <dgm:cxn modelId="{AA627EAF-7CFE-4318-84A0-B9A0344F2A15}" srcId="{799C227F-0275-4925-BD07-43557BAF3192}" destId="{86115A93-468F-4ABF-A1AF-4E2114526221}" srcOrd="1" destOrd="0" parTransId="{D63DB40B-C2F4-462F-8C83-2879FDF35D4A}" sibTransId="{8170A79D-1FA2-41B9-B91A-D3E2B692F423}"/>
    <dgm:cxn modelId="{9C7B28D2-258A-41E4-B549-A272555182C5}" type="presOf" srcId="{E6AE278C-1699-4A49-AF6C-0A23A5A9944D}" destId="{BEFFFD4F-7B38-4CD6-9339-C23D76C428A4}" srcOrd="0" destOrd="0" presId="urn:microsoft.com/office/officeart/2005/8/layout/target1"/>
    <dgm:cxn modelId="{7ACE0DFB-D474-4353-A628-86BB9EB02A91}" type="presOf" srcId="{86115A93-468F-4ABF-A1AF-4E2114526221}" destId="{372D53B5-FB77-4B5E-9438-B7EAD3CCEFCF}" srcOrd="0" destOrd="0" presId="urn:microsoft.com/office/officeart/2005/8/layout/target1"/>
    <dgm:cxn modelId="{6E7DD980-1C07-45A6-ADC9-9A60FF1BAECC}" type="presParOf" srcId="{6CF50A6F-39D5-4FEB-928F-D8CE1329687C}" destId="{D4789A8F-0978-46D1-993B-4F0EDD79BBE7}" srcOrd="0" destOrd="0" presId="urn:microsoft.com/office/officeart/2005/8/layout/target1"/>
    <dgm:cxn modelId="{DCB6888B-30E2-4E89-BC43-31FBA744C215}" type="presParOf" srcId="{6CF50A6F-39D5-4FEB-928F-D8CE1329687C}" destId="{BEFFFD4F-7B38-4CD6-9339-C23D76C428A4}" srcOrd="1" destOrd="0" presId="urn:microsoft.com/office/officeart/2005/8/layout/target1"/>
    <dgm:cxn modelId="{E4E2814D-1D6F-4F55-A77F-82E4C69D889D}" type="presParOf" srcId="{6CF50A6F-39D5-4FEB-928F-D8CE1329687C}" destId="{B526A2A1-A5BD-4171-8654-A731D28D3C4A}" srcOrd="2" destOrd="0" presId="urn:microsoft.com/office/officeart/2005/8/layout/target1"/>
    <dgm:cxn modelId="{A24E67F7-D7B9-46C8-97DF-43E229C8C3B9}" type="presParOf" srcId="{6CF50A6F-39D5-4FEB-928F-D8CE1329687C}" destId="{0206D205-8A78-46C1-8B80-D4660DEFB690}" srcOrd="3" destOrd="0" presId="urn:microsoft.com/office/officeart/2005/8/layout/target1"/>
    <dgm:cxn modelId="{B7BD9D3C-35D4-417B-A991-2AF3C0EE43CE}" type="presParOf" srcId="{6CF50A6F-39D5-4FEB-928F-D8CE1329687C}" destId="{9DA90091-D3B6-46FC-9F60-8E5860C4E107}" srcOrd="4" destOrd="0" presId="urn:microsoft.com/office/officeart/2005/8/layout/target1"/>
    <dgm:cxn modelId="{CA0CB1C8-FBC0-4208-97B1-5F525CE6A009}" type="presParOf" srcId="{6CF50A6F-39D5-4FEB-928F-D8CE1329687C}" destId="{372D53B5-FB77-4B5E-9438-B7EAD3CCEFCF}" srcOrd="5" destOrd="0" presId="urn:microsoft.com/office/officeart/2005/8/layout/target1"/>
    <dgm:cxn modelId="{31CA5423-1664-4178-BB66-124991CAFBFA}" type="presParOf" srcId="{6CF50A6F-39D5-4FEB-928F-D8CE1329687C}" destId="{BE23F38A-A4D3-4A24-BC77-FC7E6CDFD371}" srcOrd="6" destOrd="0" presId="urn:microsoft.com/office/officeart/2005/8/layout/target1"/>
    <dgm:cxn modelId="{B1123D55-4A1C-4FAE-9244-35DC8B9B311B}" type="presParOf" srcId="{6CF50A6F-39D5-4FEB-928F-D8CE1329687C}" destId="{9E69C032-6946-4044-9815-371942589838}" srcOrd="7" destOrd="0" presId="urn:microsoft.com/office/officeart/2005/8/layout/target1"/>
    <dgm:cxn modelId="{EC31870C-ECA8-42AD-957A-278390C80616}" type="presParOf" srcId="{6CF50A6F-39D5-4FEB-928F-D8CE1329687C}" destId="{82D52FAE-82D7-4A53-9ED6-F8A5DF7CA97E}" srcOrd="8" destOrd="0" presId="urn:microsoft.com/office/officeart/2005/8/layout/target1"/>
    <dgm:cxn modelId="{D157A88C-3710-475A-A9B9-5DEE729CBF96}" type="presParOf" srcId="{6CF50A6F-39D5-4FEB-928F-D8CE1329687C}" destId="{A206976D-0EFF-4C78-A0EF-E3AE3C5A5D5A}" srcOrd="9" destOrd="0" presId="urn:microsoft.com/office/officeart/2005/8/layout/target1"/>
    <dgm:cxn modelId="{C4511497-FC7C-4813-AE3D-739A1628E877}" type="presParOf" srcId="{6CF50A6F-39D5-4FEB-928F-D8CE1329687C}" destId="{3637106F-35F2-427D-917A-D0D43D720CCB}" srcOrd="10" destOrd="0" presId="urn:microsoft.com/office/officeart/2005/8/layout/target1"/>
    <dgm:cxn modelId="{1D8B3E56-41DA-4588-9C5C-301C0B06A512}" type="presParOf" srcId="{6CF50A6F-39D5-4FEB-928F-D8CE1329687C}" destId="{B075AB72-8F69-492B-8B66-164F48FB84D9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B7699F-7773-43D9-A642-C1BC6DCB33BE}" type="doc">
      <dgm:prSet loTypeId="urn:microsoft.com/office/officeart/2005/8/layout/radial3" loCatId="cycle" qsTypeId="urn:microsoft.com/office/officeart/2005/8/quickstyle/3d4#1" qsCatId="3D" csTypeId="urn:microsoft.com/office/officeart/2005/8/colors/colorful2#1" csCatId="colorful" phldr="1"/>
      <dgm:spPr/>
      <dgm:t>
        <a:bodyPr/>
        <a:lstStyle/>
        <a:p>
          <a:endParaRPr lang="en-IN"/>
        </a:p>
      </dgm:t>
    </dgm:pt>
    <dgm:pt modelId="{7A5BA1EB-AA2A-4026-9CF6-3BFBEE8E47B3}">
      <dgm:prSet phldrT="[Text]" custT="1"/>
      <dgm:spPr/>
      <dgm:t>
        <a:bodyPr/>
        <a:lstStyle/>
        <a:p>
          <a:r>
            <a:rPr lang="en-IN" sz="3600" dirty="0">
              <a:latin typeface="Cambria" panose="02040503050406030204" pitchFamily="18" charset="0"/>
            </a:rPr>
            <a:t>High Entropy Alloys</a:t>
          </a:r>
        </a:p>
      </dgm:t>
    </dgm:pt>
    <dgm:pt modelId="{3BFFE46E-5EF7-4045-AB5E-BC770C1D531B}" type="parTrans" cxnId="{66944424-6B97-456B-83FE-B6492D5F382E}">
      <dgm:prSet/>
      <dgm:spPr/>
      <dgm:t>
        <a:bodyPr/>
        <a:lstStyle/>
        <a:p>
          <a:endParaRPr lang="en-IN"/>
        </a:p>
      </dgm:t>
    </dgm:pt>
    <dgm:pt modelId="{11B41BE7-19D5-4C8C-A19C-FEFD4D47D738}" type="sibTrans" cxnId="{66944424-6B97-456B-83FE-B6492D5F382E}">
      <dgm:prSet/>
      <dgm:spPr/>
      <dgm:t>
        <a:bodyPr/>
        <a:lstStyle/>
        <a:p>
          <a:endParaRPr lang="en-IN"/>
        </a:p>
      </dgm:t>
    </dgm:pt>
    <dgm:pt modelId="{DC1FA706-D780-490D-B12A-6DDAC9A44819}">
      <dgm:prSet phldrT="[Text]" custT="1"/>
      <dgm:spPr/>
      <dgm:t>
        <a:bodyPr/>
        <a:lstStyle/>
        <a:p>
          <a:r>
            <a:rPr lang="en-IN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(Structure) Lattice Distortion Effect</a:t>
          </a:r>
          <a:endParaRPr lang="en-IN" sz="1400" dirty="0"/>
        </a:p>
      </dgm:t>
    </dgm:pt>
    <dgm:pt modelId="{1CFA1239-94EB-47DD-A55C-7B5AEB680476}" type="parTrans" cxnId="{E503D00F-4035-4A2A-9E0F-792E3F8E374F}">
      <dgm:prSet/>
      <dgm:spPr/>
      <dgm:t>
        <a:bodyPr/>
        <a:lstStyle/>
        <a:p>
          <a:endParaRPr lang="en-IN"/>
        </a:p>
      </dgm:t>
    </dgm:pt>
    <dgm:pt modelId="{94B58CD9-5F9D-4208-ACB4-0ADD7D222078}" type="sibTrans" cxnId="{E503D00F-4035-4A2A-9E0F-792E3F8E374F}">
      <dgm:prSet/>
      <dgm:spPr/>
      <dgm:t>
        <a:bodyPr/>
        <a:lstStyle/>
        <a:p>
          <a:endParaRPr lang="en-IN"/>
        </a:p>
      </dgm:t>
    </dgm:pt>
    <dgm:pt modelId="{024BFA6D-78F3-43E4-950C-37A1D6E25929}">
      <dgm:prSet phldrT="[Text]" custT="1"/>
      <dgm:spPr/>
      <dgm:t>
        <a:bodyPr/>
        <a:lstStyle/>
        <a:p>
          <a:r>
            <a:rPr lang="en-IN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(Kinetics) </a:t>
          </a:r>
        </a:p>
        <a:p>
          <a:r>
            <a:rPr lang="en-IN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Sluggish Diffusion Effect</a:t>
          </a:r>
          <a:endParaRPr lang="en-IN" sz="1400" dirty="0"/>
        </a:p>
      </dgm:t>
    </dgm:pt>
    <dgm:pt modelId="{80EC5ACD-5583-4668-B89D-6CCD58F78525}" type="parTrans" cxnId="{54AFDA61-BB1C-42B7-B53A-FCC8C48EB6E7}">
      <dgm:prSet/>
      <dgm:spPr/>
      <dgm:t>
        <a:bodyPr/>
        <a:lstStyle/>
        <a:p>
          <a:endParaRPr lang="en-IN"/>
        </a:p>
      </dgm:t>
    </dgm:pt>
    <dgm:pt modelId="{4AD9A8FE-513C-48D4-985B-034F1BAE2358}" type="sibTrans" cxnId="{54AFDA61-BB1C-42B7-B53A-FCC8C48EB6E7}">
      <dgm:prSet/>
      <dgm:spPr/>
      <dgm:t>
        <a:bodyPr/>
        <a:lstStyle/>
        <a:p>
          <a:endParaRPr lang="en-IN"/>
        </a:p>
      </dgm:t>
    </dgm:pt>
    <dgm:pt modelId="{A71232B7-6192-41E9-9305-DD3B03E20369}">
      <dgm:prSet phldrT="[Text]" custT="1"/>
      <dgm:spPr/>
      <dgm:t>
        <a:bodyPr/>
        <a:lstStyle/>
        <a:p>
          <a:r>
            <a:rPr lang="en-IN" sz="1400" b="1" dirty="0">
              <a:latin typeface="Cambria" panose="02040503050406030204" pitchFamily="18" charset="0"/>
            </a:rPr>
            <a:t>Cocktail Effect</a:t>
          </a:r>
        </a:p>
      </dgm:t>
    </dgm:pt>
    <dgm:pt modelId="{1BCF8C1F-A58E-49DC-9170-B6D56DEBED10}" type="parTrans" cxnId="{FB00B47C-3042-4F88-A86A-1E0631471204}">
      <dgm:prSet/>
      <dgm:spPr/>
      <dgm:t>
        <a:bodyPr/>
        <a:lstStyle/>
        <a:p>
          <a:endParaRPr lang="en-IN"/>
        </a:p>
      </dgm:t>
    </dgm:pt>
    <dgm:pt modelId="{21E2851C-655E-4E78-A034-D8B4E842D7BE}" type="sibTrans" cxnId="{FB00B47C-3042-4F88-A86A-1E0631471204}">
      <dgm:prSet/>
      <dgm:spPr/>
      <dgm:t>
        <a:bodyPr/>
        <a:lstStyle/>
        <a:p>
          <a:endParaRPr lang="en-IN"/>
        </a:p>
      </dgm:t>
    </dgm:pt>
    <dgm:pt modelId="{8F0AFE0E-6A01-4680-AD31-BCCFA36DAAC8}">
      <dgm:prSet phldrT="[Text]" custT="1"/>
      <dgm:spPr/>
      <dgm:t>
        <a:bodyPr/>
        <a:lstStyle/>
        <a:p>
          <a:r>
            <a:rPr lang="en-IN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(Thermodynamics)</a:t>
          </a:r>
        </a:p>
        <a:p>
          <a:r>
            <a:rPr lang="en-IN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High Entropy Effect</a:t>
          </a:r>
          <a:endParaRPr lang="en-IN" sz="1400" dirty="0"/>
        </a:p>
      </dgm:t>
    </dgm:pt>
    <dgm:pt modelId="{70950F6D-29C7-4F47-9A49-2576D4815099}" type="parTrans" cxnId="{F3DB2C8E-52CB-4488-AE6B-38C69305D089}">
      <dgm:prSet/>
      <dgm:spPr/>
      <dgm:t>
        <a:bodyPr/>
        <a:lstStyle/>
        <a:p>
          <a:endParaRPr lang="en-IN"/>
        </a:p>
      </dgm:t>
    </dgm:pt>
    <dgm:pt modelId="{FDD501F0-B53F-46CA-86A6-7375643D8157}" type="sibTrans" cxnId="{F3DB2C8E-52CB-4488-AE6B-38C69305D089}">
      <dgm:prSet/>
      <dgm:spPr/>
      <dgm:t>
        <a:bodyPr/>
        <a:lstStyle/>
        <a:p>
          <a:endParaRPr lang="en-IN"/>
        </a:p>
      </dgm:t>
    </dgm:pt>
    <dgm:pt modelId="{507E86D1-9563-4B68-8EF8-98A7F62F8E10}" type="pres">
      <dgm:prSet presAssocID="{2FB7699F-7773-43D9-A642-C1BC6DCB33BE}" presName="composite" presStyleCnt="0">
        <dgm:presLayoutVars>
          <dgm:chMax val="1"/>
          <dgm:dir/>
          <dgm:resizeHandles val="exact"/>
        </dgm:presLayoutVars>
      </dgm:prSet>
      <dgm:spPr/>
    </dgm:pt>
    <dgm:pt modelId="{42C43AA5-FB8C-46E2-A129-16AD1BD66FC7}" type="pres">
      <dgm:prSet presAssocID="{2FB7699F-7773-43D9-A642-C1BC6DCB33BE}" presName="radial" presStyleCnt="0">
        <dgm:presLayoutVars>
          <dgm:animLvl val="ctr"/>
        </dgm:presLayoutVars>
      </dgm:prSet>
      <dgm:spPr/>
    </dgm:pt>
    <dgm:pt modelId="{BF3F8D67-0420-4878-813F-6172EE8C5221}" type="pres">
      <dgm:prSet presAssocID="{7A5BA1EB-AA2A-4026-9CF6-3BFBEE8E47B3}" presName="centerShape" presStyleLbl="vennNode1" presStyleIdx="0" presStyleCnt="5" custScaleX="108252" custScaleY="101408"/>
      <dgm:spPr/>
    </dgm:pt>
    <dgm:pt modelId="{FA5ACD8F-7043-49E5-A5EA-72DC45E32B85}" type="pres">
      <dgm:prSet presAssocID="{DC1FA706-D780-490D-B12A-6DDAC9A44819}" presName="node" presStyleLbl="vennNode1" presStyleIdx="1" presStyleCnt="5" custScaleY="125077" custRadScaleRad="100075" custRadScaleInc="2477">
        <dgm:presLayoutVars>
          <dgm:bulletEnabled val="1"/>
        </dgm:presLayoutVars>
      </dgm:prSet>
      <dgm:spPr/>
    </dgm:pt>
    <dgm:pt modelId="{BA23881E-EDD6-4E38-938B-320D6EE085DD}" type="pres">
      <dgm:prSet presAssocID="{024BFA6D-78F3-43E4-950C-37A1D6E25929}" presName="node" presStyleLbl="vennNode1" presStyleIdx="2" presStyleCnt="5" custScaleX="152558">
        <dgm:presLayoutVars>
          <dgm:bulletEnabled val="1"/>
        </dgm:presLayoutVars>
      </dgm:prSet>
      <dgm:spPr/>
    </dgm:pt>
    <dgm:pt modelId="{B5A8D70D-BAAF-4125-B1FC-783B656977C2}" type="pres">
      <dgm:prSet presAssocID="{A71232B7-6192-41E9-9305-DD3B03E20369}" presName="node" presStyleLbl="vennNode1" presStyleIdx="3" presStyleCnt="5" custScaleY="135017">
        <dgm:presLayoutVars>
          <dgm:bulletEnabled val="1"/>
        </dgm:presLayoutVars>
      </dgm:prSet>
      <dgm:spPr/>
    </dgm:pt>
    <dgm:pt modelId="{A4C51E42-1A44-49DC-AA29-3C57230B393C}" type="pres">
      <dgm:prSet presAssocID="{8F0AFE0E-6A01-4680-AD31-BCCFA36DAAC8}" presName="node" presStyleLbl="vennNode1" presStyleIdx="4" presStyleCnt="5" custScaleX="152228" custScaleY="104788">
        <dgm:presLayoutVars>
          <dgm:bulletEnabled val="1"/>
        </dgm:presLayoutVars>
      </dgm:prSet>
      <dgm:spPr/>
    </dgm:pt>
  </dgm:ptLst>
  <dgm:cxnLst>
    <dgm:cxn modelId="{E503D00F-4035-4A2A-9E0F-792E3F8E374F}" srcId="{7A5BA1EB-AA2A-4026-9CF6-3BFBEE8E47B3}" destId="{DC1FA706-D780-490D-B12A-6DDAC9A44819}" srcOrd="0" destOrd="0" parTransId="{1CFA1239-94EB-47DD-A55C-7B5AEB680476}" sibTransId="{94B58CD9-5F9D-4208-ACB4-0ADD7D222078}"/>
    <dgm:cxn modelId="{66944424-6B97-456B-83FE-B6492D5F382E}" srcId="{2FB7699F-7773-43D9-A642-C1BC6DCB33BE}" destId="{7A5BA1EB-AA2A-4026-9CF6-3BFBEE8E47B3}" srcOrd="0" destOrd="0" parTransId="{3BFFE46E-5EF7-4045-AB5E-BC770C1D531B}" sibTransId="{11B41BE7-19D5-4C8C-A19C-FEFD4D47D738}"/>
    <dgm:cxn modelId="{54AFDA61-BB1C-42B7-B53A-FCC8C48EB6E7}" srcId="{7A5BA1EB-AA2A-4026-9CF6-3BFBEE8E47B3}" destId="{024BFA6D-78F3-43E4-950C-37A1D6E25929}" srcOrd="1" destOrd="0" parTransId="{80EC5ACD-5583-4668-B89D-6CCD58F78525}" sibTransId="{4AD9A8FE-513C-48D4-985B-034F1BAE2358}"/>
    <dgm:cxn modelId="{693F3E69-0A4B-4B61-AD64-84A8913FF0C7}" type="presOf" srcId="{A71232B7-6192-41E9-9305-DD3B03E20369}" destId="{B5A8D70D-BAAF-4125-B1FC-783B656977C2}" srcOrd="0" destOrd="0" presId="urn:microsoft.com/office/officeart/2005/8/layout/radial3"/>
    <dgm:cxn modelId="{D6658E4D-311E-4E4E-8DE0-87D54F7588E7}" type="presOf" srcId="{024BFA6D-78F3-43E4-950C-37A1D6E25929}" destId="{BA23881E-EDD6-4E38-938B-320D6EE085DD}" srcOrd="0" destOrd="0" presId="urn:microsoft.com/office/officeart/2005/8/layout/radial3"/>
    <dgm:cxn modelId="{826ED45A-225E-47D3-A8D9-BE3F1D575FEE}" type="presOf" srcId="{2FB7699F-7773-43D9-A642-C1BC6DCB33BE}" destId="{507E86D1-9563-4B68-8EF8-98A7F62F8E10}" srcOrd="0" destOrd="0" presId="urn:microsoft.com/office/officeart/2005/8/layout/radial3"/>
    <dgm:cxn modelId="{FB00B47C-3042-4F88-A86A-1E0631471204}" srcId="{7A5BA1EB-AA2A-4026-9CF6-3BFBEE8E47B3}" destId="{A71232B7-6192-41E9-9305-DD3B03E20369}" srcOrd="2" destOrd="0" parTransId="{1BCF8C1F-A58E-49DC-9170-B6D56DEBED10}" sibTransId="{21E2851C-655E-4E78-A034-D8B4E842D7BE}"/>
    <dgm:cxn modelId="{CC92077F-846B-4970-B247-BAC1BC86BF50}" type="presOf" srcId="{DC1FA706-D780-490D-B12A-6DDAC9A44819}" destId="{FA5ACD8F-7043-49E5-A5EA-72DC45E32B85}" srcOrd="0" destOrd="0" presId="urn:microsoft.com/office/officeart/2005/8/layout/radial3"/>
    <dgm:cxn modelId="{F3DB2C8E-52CB-4488-AE6B-38C69305D089}" srcId="{7A5BA1EB-AA2A-4026-9CF6-3BFBEE8E47B3}" destId="{8F0AFE0E-6A01-4680-AD31-BCCFA36DAAC8}" srcOrd="3" destOrd="0" parTransId="{70950F6D-29C7-4F47-9A49-2576D4815099}" sibTransId="{FDD501F0-B53F-46CA-86A6-7375643D8157}"/>
    <dgm:cxn modelId="{D10A758E-EEBF-408F-81BC-3D4A4545F0F8}" type="presOf" srcId="{8F0AFE0E-6A01-4680-AD31-BCCFA36DAAC8}" destId="{A4C51E42-1A44-49DC-AA29-3C57230B393C}" srcOrd="0" destOrd="0" presId="urn:microsoft.com/office/officeart/2005/8/layout/radial3"/>
    <dgm:cxn modelId="{2D9113E6-1065-4C19-B3E8-92C0C153524F}" type="presOf" srcId="{7A5BA1EB-AA2A-4026-9CF6-3BFBEE8E47B3}" destId="{BF3F8D67-0420-4878-813F-6172EE8C5221}" srcOrd="0" destOrd="0" presId="urn:microsoft.com/office/officeart/2005/8/layout/radial3"/>
    <dgm:cxn modelId="{37BEAFE8-BA9B-4F74-892E-65B6342ACA98}" type="presParOf" srcId="{507E86D1-9563-4B68-8EF8-98A7F62F8E10}" destId="{42C43AA5-FB8C-46E2-A129-16AD1BD66FC7}" srcOrd="0" destOrd="0" presId="urn:microsoft.com/office/officeart/2005/8/layout/radial3"/>
    <dgm:cxn modelId="{DB2A408A-9BF5-4EDC-A17F-9C094F733CB3}" type="presParOf" srcId="{42C43AA5-FB8C-46E2-A129-16AD1BD66FC7}" destId="{BF3F8D67-0420-4878-813F-6172EE8C5221}" srcOrd="0" destOrd="0" presId="urn:microsoft.com/office/officeart/2005/8/layout/radial3"/>
    <dgm:cxn modelId="{8D16818F-D0D9-450D-8969-52D97B321411}" type="presParOf" srcId="{42C43AA5-FB8C-46E2-A129-16AD1BD66FC7}" destId="{FA5ACD8F-7043-49E5-A5EA-72DC45E32B85}" srcOrd="1" destOrd="0" presId="urn:microsoft.com/office/officeart/2005/8/layout/radial3"/>
    <dgm:cxn modelId="{C3E15316-2179-47F8-9E0D-E720491255D3}" type="presParOf" srcId="{42C43AA5-FB8C-46E2-A129-16AD1BD66FC7}" destId="{BA23881E-EDD6-4E38-938B-320D6EE085DD}" srcOrd="2" destOrd="0" presId="urn:microsoft.com/office/officeart/2005/8/layout/radial3"/>
    <dgm:cxn modelId="{3254A1FC-B377-46CE-8043-43CF4741C464}" type="presParOf" srcId="{42C43AA5-FB8C-46E2-A129-16AD1BD66FC7}" destId="{B5A8D70D-BAAF-4125-B1FC-783B656977C2}" srcOrd="3" destOrd="0" presId="urn:microsoft.com/office/officeart/2005/8/layout/radial3"/>
    <dgm:cxn modelId="{5B9C2C88-38CC-4C01-9A32-03DF08909299}" type="presParOf" srcId="{42C43AA5-FB8C-46E2-A129-16AD1BD66FC7}" destId="{A4C51E42-1A44-49DC-AA29-3C57230B393C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52FAE-82D7-4A53-9ED6-F8A5DF7CA97E}">
      <dsp:nvSpPr>
        <dsp:cNvPr id="0" name=""/>
        <dsp:cNvSpPr/>
      </dsp:nvSpPr>
      <dsp:spPr>
        <a:xfrm>
          <a:off x="433506" y="1008201"/>
          <a:ext cx="3024605" cy="3024605"/>
        </a:xfrm>
        <a:prstGeom prst="ellipse">
          <a:avLst/>
        </a:prstGeom>
        <a:solidFill>
          <a:schemeClr val="accent6">
            <a:shade val="90000"/>
            <a:hueOff val="-524340"/>
            <a:satOff val="7790"/>
            <a:lumOff val="28914"/>
            <a:alphaOff val="-5000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90091-D3B6-46FC-9F60-8E5860C4E107}">
      <dsp:nvSpPr>
        <dsp:cNvPr id="0" name=""/>
        <dsp:cNvSpPr/>
      </dsp:nvSpPr>
      <dsp:spPr>
        <a:xfrm>
          <a:off x="1065563" y="1604176"/>
          <a:ext cx="1814763" cy="1814763"/>
        </a:xfrm>
        <a:prstGeom prst="ellipse">
          <a:avLst/>
        </a:prstGeom>
        <a:solidFill>
          <a:schemeClr val="accent6">
            <a:shade val="90000"/>
            <a:hueOff val="-262170"/>
            <a:satOff val="3895"/>
            <a:lumOff val="14457"/>
            <a:alphaOff val="-2500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89A8F-0978-46D1-993B-4F0EDD79BBE7}">
      <dsp:nvSpPr>
        <dsp:cNvPr id="0" name=""/>
        <dsp:cNvSpPr/>
      </dsp:nvSpPr>
      <dsp:spPr>
        <a:xfrm>
          <a:off x="1679431" y="2218043"/>
          <a:ext cx="604921" cy="604921"/>
        </a:xfrm>
        <a:prstGeom prst="ellipse">
          <a:avLst/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FFD4F-7B38-4CD6-9339-C23D76C428A4}">
      <dsp:nvSpPr>
        <dsp:cNvPr id="0" name=""/>
        <dsp:cNvSpPr/>
      </dsp:nvSpPr>
      <dsp:spPr>
        <a:xfrm>
          <a:off x="3976518" y="12032"/>
          <a:ext cx="2135522" cy="88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Low-Entropy Alloys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Lucida Sans Unicode" panose="020B0602030504020204"/>
              <a:cs typeface="Lucida Sans Unicode" panose="020B0602030504020204"/>
            </a:rPr>
            <a:t>ΔS</a:t>
          </a:r>
          <a:r>
            <a:rPr lang="en-IN" sz="1600" kern="1200" baseline="-25000" dirty="0">
              <a:latin typeface="Lucida Sans Unicode" panose="020B0602030504020204"/>
              <a:cs typeface="Lucida Sans Unicode" panose="020B0602030504020204"/>
            </a:rPr>
            <a:t>conf</a:t>
          </a:r>
          <a:r>
            <a:rPr lang="en-IN" sz="1600" kern="1200" baseline="0" dirty="0">
              <a:latin typeface="Lucida Sans Unicode" panose="020B0602030504020204"/>
              <a:cs typeface="Lucida Sans Unicode" panose="020B0602030504020204"/>
            </a:rPr>
            <a:t> ≤ R</a:t>
          </a:r>
          <a:endParaRPr lang="en-IN" sz="1600" kern="1200" baseline="-25000" dirty="0"/>
        </a:p>
      </dsp:txBody>
      <dsp:txXfrm>
        <a:off x="3976518" y="12032"/>
        <a:ext cx="2135522" cy="882176"/>
      </dsp:txXfrm>
    </dsp:sp>
    <dsp:sp modelId="{B526A2A1-A5BD-4171-8654-A731D28D3C4A}">
      <dsp:nvSpPr>
        <dsp:cNvPr id="0" name=""/>
        <dsp:cNvSpPr/>
      </dsp:nvSpPr>
      <dsp:spPr>
        <a:xfrm>
          <a:off x="3620220" y="441088"/>
          <a:ext cx="3780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6D205-8A78-46C1-8B80-D4660DEFB690}">
      <dsp:nvSpPr>
        <dsp:cNvPr id="0" name=""/>
        <dsp:cNvSpPr/>
      </dsp:nvSpPr>
      <dsp:spPr>
        <a:xfrm rot="5400000">
          <a:off x="1760844" y="662640"/>
          <a:ext cx="2078912" cy="1636815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D53B5-FB77-4B5E-9438-B7EAD3CCEFCF}">
      <dsp:nvSpPr>
        <dsp:cNvPr id="0" name=""/>
        <dsp:cNvSpPr/>
      </dsp:nvSpPr>
      <dsp:spPr>
        <a:xfrm>
          <a:off x="3974718" y="870143"/>
          <a:ext cx="2064777" cy="88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Medium Entropy Alloys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</a:t>
          </a:r>
          <a:r>
            <a:rPr lang="en-IN" sz="1600" kern="1200" baseline="0" dirty="0">
              <a:latin typeface="Lucida Sans Unicode" panose="020B0602030504020204"/>
              <a:cs typeface="Lucida Sans Unicode" panose="020B0602030504020204"/>
            </a:rPr>
            <a:t>≤</a:t>
          </a:r>
          <a:r>
            <a:rPr lang="en-IN" sz="1600" kern="1200" dirty="0">
              <a:latin typeface="Lucida Sans Unicode" panose="020B0602030504020204"/>
              <a:cs typeface="Lucida Sans Unicode" panose="020B0602030504020204"/>
            </a:rPr>
            <a:t>ΔS</a:t>
          </a:r>
          <a:r>
            <a:rPr lang="en-IN" sz="1600" kern="1200" baseline="-25000" dirty="0">
              <a:latin typeface="Lucida Sans Unicode" panose="020B0602030504020204"/>
              <a:cs typeface="Lucida Sans Unicode" panose="020B0602030504020204"/>
            </a:rPr>
            <a:t>conf</a:t>
          </a:r>
          <a:r>
            <a:rPr lang="en-IN" sz="1600" kern="1200" baseline="0" dirty="0">
              <a:latin typeface="Lucida Sans Unicode" panose="020B0602030504020204"/>
              <a:cs typeface="Lucida Sans Unicode" panose="020B0602030504020204"/>
            </a:rPr>
            <a:t>≤1.5R</a:t>
          </a:r>
          <a:endParaRPr lang="en-IN" sz="1600" kern="1200" dirty="0"/>
        </a:p>
      </dsp:txBody>
      <dsp:txXfrm>
        <a:off x="3974718" y="870143"/>
        <a:ext cx="2064777" cy="882176"/>
      </dsp:txXfrm>
    </dsp:sp>
    <dsp:sp modelId="{BE23F38A-A4D3-4A24-BC77-FC7E6CDFD371}">
      <dsp:nvSpPr>
        <dsp:cNvPr id="0" name=""/>
        <dsp:cNvSpPr/>
      </dsp:nvSpPr>
      <dsp:spPr>
        <a:xfrm>
          <a:off x="3620220" y="1323264"/>
          <a:ext cx="3780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9C032-6946-4044-9815-371942589838}">
      <dsp:nvSpPr>
        <dsp:cNvPr id="0" name=""/>
        <dsp:cNvSpPr/>
      </dsp:nvSpPr>
      <dsp:spPr>
        <a:xfrm rot="5400000">
          <a:off x="2207074" y="1531055"/>
          <a:ext cx="1619978" cy="1203288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6976D-0EFF-4C78-A0EF-E3AE3C5A5D5A}">
      <dsp:nvSpPr>
        <dsp:cNvPr id="0" name=""/>
        <dsp:cNvSpPr/>
      </dsp:nvSpPr>
      <dsp:spPr>
        <a:xfrm>
          <a:off x="3926957" y="1836550"/>
          <a:ext cx="2594158" cy="88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High Entropy Alloys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  <a:latin typeface="Lucida Sans Unicode" panose="020B0602030504020204"/>
              <a:cs typeface="Lucida Sans Unicode" panose="020B0602030504020204"/>
            </a:rPr>
            <a:t>ΔS</a:t>
          </a:r>
          <a:r>
            <a:rPr lang="en-IN" sz="1600" b="1" kern="1200" baseline="-25000" dirty="0">
              <a:solidFill>
                <a:schemeClr val="tx1"/>
              </a:solidFill>
              <a:latin typeface="Lucida Sans Unicode" panose="020B0602030504020204"/>
              <a:cs typeface="Lucida Sans Unicode" panose="020B0602030504020204"/>
            </a:rPr>
            <a:t>conf</a:t>
          </a:r>
          <a:r>
            <a:rPr lang="en-IN" sz="1600" b="1" kern="1200" baseline="0" dirty="0">
              <a:solidFill>
                <a:schemeClr val="tx1"/>
              </a:solidFill>
              <a:latin typeface="Lucida Sans Unicode" panose="020B0602030504020204"/>
              <a:cs typeface="Lucida Sans Unicode" panose="020B0602030504020204"/>
            </a:rPr>
            <a:t>≥1.5R</a:t>
          </a:r>
          <a:endParaRPr lang="en-IN" sz="1600" b="1" kern="1200" dirty="0">
            <a:solidFill>
              <a:schemeClr val="tx1"/>
            </a:solidFill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/>
        </a:p>
      </dsp:txBody>
      <dsp:txXfrm>
        <a:off x="3926957" y="1836550"/>
        <a:ext cx="2594158" cy="882176"/>
      </dsp:txXfrm>
    </dsp:sp>
    <dsp:sp modelId="{3637106F-35F2-427D-917A-D0D43D720CCB}">
      <dsp:nvSpPr>
        <dsp:cNvPr id="0" name=""/>
        <dsp:cNvSpPr/>
      </dsp:nvSpPr>
      <dsp:spPr>
        <a:xfrm>
          <a:off x="3620220" y="2205441"/>
          <a:ext cx="3780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5AB72-8F69-492B-8B66-164F48FB84D9}">
      <dsp:nvSpPr>
        <dsp:cNvPr id="0" name=""/>
        <dsp:cNvSpPr/>
      </dsp:nvSpPr>
      <dsp:spPr>
        <a:xfrm rot="5400000">
          <a:off x="2653858" y="2398764"/>
          <a:ext cx="1157415" cy="769762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F8D67-0420-4878-813F-6172EE8C5221}">
      <dsp:nvSpPr>
        <dsp:cNvPr id="0" name=""/>
        <dsp:cNvSpPr/>
      </dsp:nvSpPr>
      <dsp:spPr>
        <a:xfrm>
          <a:off x="2435912" y="1147994"/>
          <a:ext cx="3253694" cy="304798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latin typeface="Cambria" panose="02040503050406030204" pitchFamily="18" charset="0"/>
            </a:rPr>
            <a:t>High Entropy Alloys</a:t>
          </a:r>
        </a:p>
      </dsp:txBody>
      <dsp:txXfrm>
        <a:off x="2912404" y="1594361"/>
        <a:ext cx="2300710" cy="2155252"/>
      </dsp:txXfrm>
    </dsp:sp>
    <dsp:sp modelId="{FA5ACD8F-7043-49E5-A5EA-72DC45E32B85}">
      <dsp:nvSpPr>
        <dsp:cNvPr id="0" name=""/>
        <dsp:cNvSpPr/>
      </dsp:nvSpPr>
      <dsp:spPr>
        <a:xfrm>
          <a:off x="3387540" y="-225227"/>
          <a:ext cx="1502833" cy="1879698"/>
        </a:xfrm>
        <a:prstGeom prst="ellipse">
          <a:avLst/>
        </a:prstGeom>
        <a:solidFill>
          <a:schemeClr val="accent2">
            <a:alpha val="50000"/>
            <a:hueOff val="-4051890"/>
            <a:satOff val="8333"/>
            <a:lumOff val="-63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(Structure) Lattice Distortion Effect</a:t>
          </a:r>
          <a:endParaRPr lang="en-IN" sz="1400" kern="1200" dirty="0"/>
        </a:p>
      </dsp:txBody>
      <dsp:txXfrm>
        <a:off x="3607625" y="50048"/>
        <a:ext cx="1062663" cy="1329148"/>
      </dsp:txXfrm>
    </dsp:sp>
    <dsp:sp modelId="{BA23881E-EDD6-4E38-938B-320D6EE085DD}">
      <dsp:nvSpPr>
        <dsp:cNvPr id="0" name=""/>
        <dsp:cNvSpPr/>
      </dsp:nvSpPr>
      <dsp:spPr>
        <a:xfrm>
          <a:off x="4873794" y="1920571"/>
          <a:ext cx="2292692" cy="1502833"/>
        </a:xfrm>
        <a:prstGeom prst="ellipse">
          <a:avLst/>
        </a:prstGeom>
        <a:solidFill>
          <a:schemeClr val="accent2">
            <a:alpha val="50000"/>
            <a:hueOff val="-8103780"/>
            <a:satOff val="16667"/>
            <a:lumOff val="-127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(Kinetics)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Sluggish Diffusion Effect</a:t>
          </a:r>
          <a:endParaRPr lang="en-IN" sz="1400" kern="1200" dirty="0"/>
        </a:p>
      </dsp:txBody>
      <dsp:txXfrm>
        <a:off x="5209551" y="2140656"/>
        <a:ext cx="1621178" cy="1062663"/>
      </dsp:txXfrm>
    </dsp:sp>
    <dsp:sp modelId="{B5A8D70D-BAAF-4125-B1FC-783B656977C2}">
      <dsp:nvSpPr>
        <dsp:cNvPr id="0" name=""/>
        <dsp:cNvSpPr/>
      </dsp:nvSpPr>
      <dsp:spPr>
        <a:xfrm>
          <a:off x="3311343" y="3614828"/>
          <a:ext cx="1502833" cy="2029080"/>
        </a:xfrm>
        <a:prstGeom prst="ellipse">
          <a:avLst/>
        </a:prstGeom>
        <a:solidFill>
          <a:schemeClr val="accent2">
            <a:alpha val="50000"/>
            <a:hueOff val="-12155671"/>
            <a:satOff val="25001"/>
            <a:lumOff val="-191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Cambria" panose="02040503050406030204" pitchFamily="18" charset="0"/>
            </a:rPr>
            <a:t>Cocktail Effect</a:t>
          </a:r>
        </a:p>
      </dsp:txBody>
      <dsp:txXfrm>
        <a:off x="3531428" y="3911980"/>
        <a:ext cx="1062663" cy="1434776"/>
      </dsp:txXfrm>
    </dsp:sp>
    <dsp:sp modelId="{A4C51E42-1A44-49DC-AA29-3C57230B393C}">
      <dsp:nvSpPr>
        <dsp:cNvPr id="0" name=""/>
        <dsp:cNvSpPr/>
      </dsp:nvSpPr>
      <dsp:spPr>
        <a:xfrm>
          <a:off x="961513" y="1884593"/>
          <a:ext cx="2287733" cy="1574789"/>
        </a:xfrm>
        <a:prstGeom prst="ellipse">
          <a:avLst/>
        </a:prstGeom>
        <a:solidFill>
          <a:schemeClr val="accent2">
            <a:alpha val="50000"/>
            <a:hueOff val="-16207560"/>
            <a:satOff val="33334"/>
            <a:lumOff val="-254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(Thermodynamics)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High Entropy Effect</a:t>
          </a:r>
          <a:endParaRPr lang="en-IN" sz="1400" kern="1200" dirty="0"/>
        </a:p>
      </dsp:txBody>
      <dsp:txXfrm>
        <a:off x="1296544" y="2115216"/>
        <a:ext cx="1617671" cy="1113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#1">
  <dgm:title val=""/>
  <dgm:desc val=""/>
  <dgm:catLst>
    <dgm:cat type="3D" pri="11400"/>
  </dgm:catLst>
  <dgm:scene3d>
    <a:camera prst="orthographicFront"/>
    <a:lightRig rig="threePt" dir="t"/>
  </dgm:scene3d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CE638-91D1-4C47-8699-864D0BF5A261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31532-1528-4254-A15A-8289BD9058C9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Anil Kumar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EC6576-43A1-4EE5-9803-FFB8733CD08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6576-43A1-4EE5-9803-FFB8733CD083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Anil Kumar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532-1528-4254-A15A-8289BD9058C9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532-1528-4254-A15A-8289BD9058C9}" type="slidenum">
              <a:rPr lang="en-IN" smtClean="0"/>
              <a:t>21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532-1528-4254-A15A-8289BD9058C9}" type="slidenum">
              <a:rPr lang="en-IN" smtClean="0"/>
              <a:t>22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532-1528-4254-A15A-8289BD9058C9}" type="slidenum">
              <a:rPr lang="en-IN" smtClean="0"/>
              <a:t>23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532-1528-4254-A15A-8289BD9058C9}" type="slidenum">
              <a:rPr lang="en-IN" smtClean="0"/>
              <a:t>24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532-1528-4254-A15A-8289BD9058C9}" type="slidenum">
              <a:rPr lang="en-IN" smtClean="0"/>
              <a:t>27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31532-1528-4254-A15A-8289BD9058C9}" type="slidenum">
              <a:rPr lang="en-IN" smtClean="0"/>
              <a:t>28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3556000" y="0"/>
            <a:ext cx="8636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127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489157" y="533400"/>
            <a:ext cx="68072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4472589" y="3539864"/>
            <a:ext cx="6819704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7828299" y="6557946"/>
            <a:ext cx="2669952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</a:lstStyle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759200" y="6557946"/>
            <a:ext cx="3903629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507845" y="6556248"/>
            <a:ext cx="784448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</a:lstStyle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274956"/>
            <a:ext cx="2032000" cy="5851525"/>
          </a:xfrm>
        </p:spPr>
        <p:txBody>
          <a:bodyPr vert="eaVert"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7088" y="6557946"/>
            <a:ext cx="2669952" cy="226902"/>
          </a:xfrm>
        </p:spPr>
        <p:txBody>
          <a:bodyPr/>
          <a:lstStyle/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556248"/>
            <a:ext cx="4876800" cy="2286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9328" y="6553200"/>
            <a:ext cx="784448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2821838"/>
            <a:ext cx="8340651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400" y="1905001"/>
            <a:ext cx="8340651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98984" y="6556810"/>
            <a:ext cx="2669952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13811" y="6556810"/>
            <a:ext cx="38608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8603" y="6555112"/>
            <a:ext cx="784448" cy="228600"/>
          </a:xfrm>
        </p:spPr>
        <p:txBody>
          <a:bodyPr/>
          <a:lstStyle/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1744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571744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1744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86384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97416"/>
            <a:ext cx="786384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0"/>
            <a:ext cx="9652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797292" y="1004669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795609" y="998817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5464" y="1143000"/>
            <a:ext cx="4572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85464" y="3283634"/>
            <a:ext cx="4572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defRPr/>
            </a:pPr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884909" y="1041002"/>
            <a:ext cx="560832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10871200" y="0"/>
            <a:ext cx="13208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CABC06BD-01AD-4E01-AF60-B12E4D168382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</a:lstStyle>
          <a:p>
            <a:fld id="{13D5837D-861A-4E27-B5DC-384F7261DE4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 panose="05020102010507070707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335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 panose="05020102010507070707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825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 panose="05000000000000000000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 panose="05020102010507070707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 panose="05000000000000000000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1930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 panose="05020102010507070707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225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 panose="05020102010507070707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215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anose="05000000000000000000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5094" y="0"/>
            <a:ext cx="6807200" cy="1211179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GB" sz="2400" cap="none" dirty="0">
                <a:solidFill>
                  <a:schemeClr val="bg1"/>
                </a:solidFill>
                <a:latin typeface="Cambria" panose="02040503050406030204" pitchFamily="18" charset="0"/>
              </a:rPr>
              <a:t>Synthesis and Characterization of Eutectic High Entropy Alloys</a:t>
            </a:r>
            <a:br>
              <a:rPr lang="en-GB" sz="2400" cap="none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endParaRPr lang="en-US" sz="2400" cap="none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9693" y="2589368"/>
            <a:ext cx="4066674" cy="1850284"/>
          </a:xfrm>
        </p:spPr>
        <p:txBody>
          <a:bodyPr>
            <a:norm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By-</a:t>
            </a:r>
          </a:p>
          <a:p>
            <a:pPr algn="ctr"/>
            <a:r>
              <a:rPr lang="en-IN" sz="1600" dirty="0">
                <a:solidFill>
                  <a:schemeClr val="bg1"/>
                </a:solidFill>
              </a:rPr>
              <a:t>Yagyaval Singh Rajput (15120082)</a:t>
            </a:r>
          </a:p>
          <a:p>
            <a:pPr algn="ctr"/>
            <a:r>
              <a:rPr lang="en-IN" sz="1600" dirty="0">
                <a:solidFill>
                  <a:schemeClr val="bg1"/>
                </a:solidFill>
              </a:rPr>
              <a:t>Satyaki Chakravorty (15120065) </a:t>
            </a:r>
          </a:p>
          <a:p>
            <a:pPr algn="ctr"/>
            <a:r>
              <a:rPr lang="en-IN" sz="1600" dirty="0">
                <a:solidFill>
                  <a:schemeClr val="bg1"/>
                </a:solidFill>
              </a:rPr>
              <a:t>Pradeep Kumar (15120053)</a:t>
            </a:r>
          </a:p>
          <a:p>
            <a:pPr algn="ctr"/>
            <a:r>
              <a:rPr lang="en-IN" sz="1600" dirty="0">
                <a:solidFill>
                  <a:schemeClr val="bg1"/>
                </a:solidFill>
              </a:rPr>
              <a:t>Abhishek Paswan (15120003)</a:t>
            </a:r>
          </a:p>
          <a:p>
            <a:pPr algn="ctr"/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33146" y="4632158"/>
            <a:ext cx="3007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Under guidance of –</a:t>
            </a:r>
          </a:p>
          <a:p>
            <a:pPr algn="ctr"/>
            <a:r>
              <a:rPr lang="en-IN" sz="1600" dirty="0">
                <a:solidFill>
                  <a:schemeClr val="bg1"/>
                </a:solidFill>
              </a:rPr>
              <a:t>Dr Manoj Kumar </a:t>
            </a:r>
            <a:r>
              <a:rPr lang="en-IN" sz="1600" dirty="0" err="1">
                <a:solidFill>
                  <a:schemeClr val="bg1"/>
                </a:solidFill>
              </a:rPr>
              <a:t>Chopkar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1155031"/>
            <a:ext cx="4054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</a:rPr>
              <a:t>Major Project Presentation for the partial fulfillment of the requirements of the </a:t>
            </a:r>
            <a:r>
              <a:rPr lang="en-US" i="1" dirty="0" err="1">
                <a:solidFill>
                  <a:schemeClr val="bg1"/>
                </a:solidFill>
                <a:latin typeface="Cambria" panose="02040503050406030204" pitchFamily="18" charset="0"/>
              </a:rPr>
              <a:t>B.Tech</a:t>
            </a: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</a:rPr>
              <a:t> Degree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327" y="3355582"/>
            <a:ext cx="1414989" cy="1411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5810" y="5281864"/>
            <a:ext cx="26349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</a:rPr>
              <a:t>Department of Metallurgical Engineering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</a:rPr>
              <a:t>National Institute of Technology Raipur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en-GB" sz="1600">
                <a:solidFill>
                  <a:schemeClr val="bg1"/>
                </a:solidFill>
                <a:latin typeface="Cambria" panose="02040503050406030204" pitchFamily="18" charset="0"/>
              </a:rPr>
              <a:t>December- 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</a:rPr>
              <a:t>2018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Literature Review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0042" y="1311443"/>
            <a:ext cx="806115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One Component</a:t>
            </a:r>
          </a:p>
          <a:p>
            <a:pPr lvl="1"/>
            <a:r>
              <a:rPr lang="en-IN" dirty="0">
                <a:latin typeface="Calibri" panose="020F0502020204030204" pitchFamily="34" charset="0"/>
              </a:rPr>
              <a:t>Three stable FCC-structured HEAs (CrFeCoNi2, CrFeCo2Ni, CrFe2CoNi)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Intermetallic compound(2)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b="1" dirty="0"/>
          </a:p>
          <a:p>
            <a:pPr lvl="1"/>
            <a:endParaRPr lang="en-IN" b="1" dirty="0"/>
          </a:p>
          <a:p>
            <a:pPr lvl="1"/>
            <a:endParaRPr lang="en-IN" b="1" dirty="0"/>
          </a:p>
          <a:p>
            <a:pPr lvl="1"/>
            <a:endParaRPr lang="en-IN" b="1" dirty="0"/>
          </a:p>
          <a:p>
            <a:pPr lvl="1"/>
            <a:endParaRPr lang="en-IN" b="1" dirty="0"/>
          </a:p>
          <a:p>
            <a:pPr lvl="1"/>
            <a:r>
              <a:rPr lang="en-IN" b="1" dirty="0"/>
              <a:t>With subject to conditions :-</a:t>
            </a:r>
          </a:p>
          <a:p>
            <a:pPr lvl="1"/>
            <a:endParaRPr lang="en-IN" b="1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Calibri" panose="020F0502020204030204" pitchFamily="34" charset="0"/>
              </a:rPr>
              <a:t>The single-phase solid solution should be stable enough without element segregation and precipitated phase.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Calibri" panose="020F0502020204030204" pitchFamily="34" charset="0"/>
              </a:rPr>
              <a:t>IMC should be stable enough from room temperature to its melting point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Calibri" panose="020F0502020204030204" pitchFamily="34" charset="0"/>
              </a:rPr>
              <a:t>IMC must have the most negative enthalpy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Calibri" panose="020F0502020204030204" pitchFamily="34" charset="0"/>
              </a:rPr>
              <a:t>Avoid the formation of other IMCs.</a:t>
            </a:r>
          </a:p>
          <a:p>
            <a:endParaRPr lang="en-IN" sz="3200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1325" y="2423082"/>
            <a:ext cx="6198269" cy="19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1483896" y="725905"/>
            <a:ext cx="579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8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Pseudo Binary Alloy System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Literature Review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3473" y="1455821"/>
            <a:ext cx="851835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</a:rPr>
              <a:t>Designing of pseudo binary EHEA’s with FCC &amp; BCC dual phases using thermodynamic parameters also(7,8)</a:t>
            </a:r>
          </a:p>
          <a:p>
            <a:endParaRPr lang="en-IN" sz="2000" dirty="0"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Enthalpy Mix</a:t>
            </a:r>
          </a:p>
          <a:p>
            <a:endParaRPr lang="en-IN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</a:rPr>
              <a:t> Solid solution will form when </a:t>
            </a:r>
            <a:r>
              <a:rPr lang="en-IN" sz="2000" b="1" dirty="0">
                <a:latin typeface="Calibri" panose="020F0502020204030204" pitchFamily="34" charset="0"/>
              </a:rPr>
              <a:t>-5KJ/mol&lt;△</a:t>
            </a:r>
            <a:r>
              <a:rPr lang="en-IN" sz="2000" b="1" dirty="0" err="1">
                <a:latin typeface="Calibri" panose="020F0502020204030204" pitchFamily="34" charset="0"/>
              </a:rPr>
              <a:t>Hmix</a:t>
            </a:r>
            <a:r>
              <a:rPr lang="en-IN" sz="2000" b="1" dirty="0">
                <a:latin typeface="Calibri" panose="020F0502020204030204" pitchFamily="34" charset="0"/>
              </a:rPr>
              <a:t>&lt;+5KJ/mol(8)</a:t>
            </a:r>
          </a:p>
          <a:p>
            <a:pPr lvl="1"/>
            <a:endParaRPr lang="en-IN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Valance electron Concentration</a:t>
            </a:r>
          </a:p>
          <a:p>
            <a:endParaRPr lang="en-IN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</a:rPr>
              <a:t>BCC phase will be stable when </a:t>
            </a:r>
            <a:r>
              <a:rPr lang="en-IN" sz="2000" b="1" dirty="0">
                <a:latin typeface="Calibri" panose="020F0502020204030204" pitchFamily="34" charset="0"/>
              </a:rPr>
              <a:t>VEC&lt;6.87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</a:rPr>
              <a:t>FCC phase will exist when </a:t>
            </a:r>
            <a:r>
              <a:rPr lang="en-IN" sz="2000" b="1" dirty="0">
                <a:latin typeface="Calibri" panose="020F0502020204030204" pitchFamily="34" charset="0"/>
              </a:rPr>
              <a:t>VEC&gt;8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</a:rPr>
              <a:t>BCC/FCC Dual phases will co-exist when </a:t>
            </a:r>
            <a:r>
              <a:rPr lang="en-IN" sz="2000" b="1" dirty="0">
                <a:latin typeface="Calibri" panose="020F0502020204030204" pitchFamily="34" charset="0"/>
              </a:rPr>
              <a:t>6.87 &lt;VEC&lt; 8</a:t>
            </a:r>
            <a:r>
              <a:rPr lang="en-IN" sz="2000" b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IN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375611" y="822158"/>
            <a:ext cx="579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8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strategy :-</a:t>
            </a:r>
          </a:p>
          <a:p>
            <a:pPr marL="342900" indent="-342900"/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Motivation </a:t>
            </a:r>
            <a:r>
              <a:rPr lang="en-GB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of The Present Work</a:t>
            </a:r>
            <a:endParaRPr lang="en-US" sz="3200" b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08100" y="1175124"/>
            <a:ext cx="9448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200" dirty="0">
                <a:latin typeface="Calibri" panose="020F0502020204030204" pitchFamily="34" charset="0"/>
                <a:ea typeface="Times New Roman" panose="02020603050405020304" pitchFamily="18" charset="0"/>
              </a:rPr>
              <a:t>Previously, study carried out on the </a:t>
            </a:r>
            <a:r>
              <a:rPr lang="en-IN" sz="2000" b="1" dirty="0"/>
              <a:t>Cr-Cu-Fe-Co-Ni-Si</a:t>
            </a:r>
            <a:endParaRPr lang="en-US" sz="2000" b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/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</a:rPr>
              <a:t>     </a:t>
            </a:r>
            <a:r>
              <a:rPr lang="en-IN" sz="2000" b="1" dirty="0"/>
              <a:t>Cr-Cu-Fe-Co-Ni</a:t>
            </a:r>
            <a:r>
              <a:rPr lang="en-IN" sz="2000" b="1" baseline="-25000" dirty="0"/>
              <a:t>2</a:t>
            </a:r>
            <a:r>
              <a:rPr lang="en-IN" sz="2000" b="1" dirty="0"/>
              <a:t>-Si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</a:rPr>
              <a:t> and </a:t>
            </a:r>
            <a:r>
              <a:rPr lang="en-IN" sz="2000" b="1" dirty="0"/>
              <a:t>Cr-Cu-Fe</a:t>
            </a:r>
            <a:r>
              <a:rPr lang="en-IN" sz="2000" b="1" baseline="-25000" dirty="0"/>
              <a:t>2</a:t>
            </a:r>
            <a:r>
              <a:rPr lang="en-IN" sz="2000" b="1" dirty="0"/>
              <a:t>-Co-Ni</a:t>
            </a:r>
            <a:r>
              <a:rPr lang="en-IN" sz="2000" b="1" baseline="-25000" dirty="0"/>
              <a:t>2.1</a:t>
            </a:r>
            <a:r>
              <a:rPr lang="en-IN" sz="2000" b="1" dirty="0"/>
              <a:t>-Si</a:t>
            </a:r>
            <a:r>
              <a:rPr lang="en-IN" sz="2000" b="1" baseline="-25000" dirty="0"/>
              <a:t>0.55</a:t>
            </a:r>
            <a:r>
              <a:rPr lang="en-IN" sz="2000" b="1" dirty="0">
                <a:latin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ea typeface="Times New Roman" panose="02020603050405020304" pitchFamily="18" charset="0"/>
              </a:rPr>
              <a:t>high entropy alloys.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200" dirty="0"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200" dirty="0">
                <a:latin typeface="Calibri" panose="020F0502020204030204" pitchFamily="34" charset="0"/>
                <a:cs typeface="Times New Roman" panose="02020603050405020304" pitchFamily="18" charset="0"/>
              </a:rPr>
              <a:t>Literature review on </a:t>
            </a:r>
            <a:r>
              <a:rPr lang="en-IN" sz="2000" b="1" dirty="0"/>
              <a:t>Cr-Cu-Fe-Co-Ni-Si</a:t>
            </a:r>
            <a:r>
              <a:rPr lang="en-US" sz="2000" b="1" dirty="0">
                <a:latin typeface="Calibri" panose="020F0502020204030204" pitchFamily="34" charset="0"/>
              </a:rPr>
              <a:t>, </a:t>
            </a:r>
            <a:r>
              <a:rPr lang="en-IN" sz="2000" b="1" dirty="0"/>
              <a:t>Cr-Cu-Fe-Co-Ni</a:t>
            </a:r>
            <a:r>
              <a:rPr lang="en-IN" sz="2000" b="1" baseline="-25000" dirty="0"/>
              <a:t>2</a:t>
            </a:r>
            <a:r>
              <a:rPr lang="en-IN" sz="2000" b="1" dirty="0"/>
              <a:t>-Si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</a:rPr>
              <a:t> and </a:t>
            </a:r>
            <a:r>
              <a:rPr lang="en-IN" sz="2000" b="1" dirty="0"/>
              <a:t>Cr-Cu-Fe</a:t>
            </a:r>
            <a:r>
              <a:rPr lang="en-IN" sz="2000" b="1" baseline="-25000" dirty="0"/>
              <a:t>2</a:t>
            </a:r>
            <a:r>
              <a:rPr lang="en-IN" sz="2000" b="1" dirty="0"/>
              <a:t>-Co-Ni</a:t>
            </a:r>
            <a:r>
              <a:rPr lang="en-IN" sz="2000" b="1" baseline="-25000" dirty="0"/>
              <a:t>2.1</a:t>
            </a:r>
            <a:r>
              <a:rPr lang="en-IN" sz="2000" b="1" dirty="0"/>
              <a:t>-Si</a:t>
            </a:r>
            <a:r>
              <a:rPr lang="en-IN" sz="2000" b="1" baseline="-25000" dirty="0"/>
              <a:t>0.55</a:t>
            </a:r>
            <a:r>
              <a:rPr lang="en-IN" sz="2000" b="1" dirty="0">
                <a:latin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cs typeface="Times New Roman" panose="02020603050405020304" pitchFamily="18" charset="0"/>
              </a:rPr>
              <a:t>HEAs suggests that addition of external elements is favorable for the changes in the microstructural and mechanical properties.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200" dirty="0">
                <a:latin typeface="Calibri" panose="020F0502020204030204" pitchFamily="34" charset="0"/>
                <a:cs typeface="Times New Roman" panose="02020603050405020304" pitchFamily="18" charset="0"/>
              </a:rPr>
              <a:t>Researchers ignored the addition of non-metallic elements such as </a:t>
            </a:r>
            <a:r>
              <a:rPr lang="en-US" sz="2200" b="1" dirty="0">
                <a:latin typeface="Calibri" panose="020F0502020204030204" pitchFamily="34" charset="0"/>
                <a:cs typeface="Times New Roman" panose="02020603050405020304" pitchFamily="18" charset="0"/>
              </a:rPr>
              <a:t>Si </a:t>
            </a:r>
            <a:r>
              <a:rPr lang="en-US" sz="2200" dirty="0">
                <a:latin typeface="Calibri" panose="020F0502020204030204" pitchFamily="34" charset="0"/>
                <a:cs typeface="Times New Roman" panose="02020603050405020304" pitchFamily="18" charset="0"/>
              </a:rPr>
              <a:t>and focused only to regulate metallic elements for </a:t>
            </a:r>
            <a:r>
              <a:rPr lang="en-US" sz="2200" b="1" dirty="0">
                <a:latin typeface="Calibri" panose="020F0502020204030204" pitchFamily="34" charset="0"/>
                <a:cs typeface="Times New Roman" panose="02020603050405020304" pitchFamily="18" charset="0"/>
              </a:rPr>
              <a:t>eutectic phase </a:t>
            </a:r>
            <a:r>
              <a:rPr lang="en-US" sz="2200" dirty="0">
                <a:latin typeface="Calibri" panose="020F0502020204030204" pitchFamily="34" charset="0"/>
                <a:cs typeface="Times New Roman" panose="02020603050405020304" pitchFamily="18" charset="0"/>
              </a:rPr>
              <a:t>formation and mechanical properties improvement.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200" dirty="0">
                <a:latin typeface="Calibri" panose="020F0502020204030204" pitchFamily="34" charset="0"/>
              </a:rPr>
              <a:t>A simple and practicable method was proposed to design </a:t>
            </a:r>
            <a:r>
              <a:rPr lang="en-IN" sz="2200" b="1" dirty="0">
                <a:latin typeface="Calibri" panose="020F0502020204030204" pitchFamily="34" charset="0"/>
              </a:rPr>
              <a:t>pseudo binary EHEAs</a:t>
            </a:r>
          </a:p>
          <a:p>
            <a:pPr lvl="1"/>
            <a:r>
              <a:rPr lang="en-IN" sz="2200" dirty="0">
                <a:latin typeface="Calibri" panose="020F0502020204030204" pitchFamily="34" charset="0"/>
              </a:rPr>
              <a:t>composed of FCC/B2 dual phases.</a:t>
            </a:r>
            <a:endParaRPr lang="en-US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/>
            <a:endParaRPr lang="en-US" sz="2200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Objectives of the Present Study</a:t>
            </a:r>
            <a:endParaRPr lang="en-US" sz="3200" i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1" y="1219201"/>
            <a:ext cx="8909571" cy="5101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95605" algn="just">
              <a:lnSpc>
                <a:spcPct val="150000"/>
              </a:lnSpc>
              <a:buSzPct val="150000"/>
              <a:buFont typeface="Wingdings" panose="05000000000000000000" pitchFamily="2" charset="2"/>
              <a:buChar char="q"/>
              <a:tabLst>
                <a:tab pos="518795" algn="l"/>
              </a:tabLst>
            </a:pPr>
            <a:r>
              <a:rPr lang="en-CA" sz="21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prepare three EHEA’s containing elements </a:t>
            </a:r>
            <a:r>
              <a:rPr lang="en-CA" sz="21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CoCrCuFeNiSi</a:t>
            </a:r>
            <a:r>
              <a:rPr lang="en-CA" sz="21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CA" sz="2100" b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vacuum arc melting</a:t>
            </a:r>
            <a:r>
              <a:rPr lang="en-CA" sz="21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63550" indent="-395605" algn="just">
              <a:lnSpc>
                <a:spcPct val="150000"/>
              </a:lnSpc>
              <a:buSzPct val="150000"/>
              <a:buFont typeface="Wingdings" panose="05000000000000000000" pitchFamily="2" charset="2"/>
              <a:buChar char="q"/>
              <a:tabLst>
                <a:tab pos="518795" algn="l"/>
              </a:tabLst>
            </a:pPr>
            <a:endParaRPr lang="en-CA" sz="210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SzPct val="150000"/>
              <a:buFont typeface="Wingdings" panose="05000000000000000000" pitchFamily="2" charset="2"/>
              <a:buChar char="q"/>
              <a:tabLst>
                <a:tab pos="518795" algn="l"/>
              </a:tabLst>
            </a:pPr>
            <a:r>
              <a:rPr lang="en-US" altLang="ko-KR" sz="21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1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investigate the effect of </a:t>
            </a:r>
            <a:r>
              <a:rPr lang="en-US" sz="2100" b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silicon (Si) and nickel(Ni) </a:t>
            </a:r>
            <a:r>
              <a:rPr lang="en-US" sz="21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addition on the   </a:t>
            </a:r>
          </a:p>
          <a:p>
            <a:pPr lvl="1" algn="just">
              <a:lnSpc>
                <a:spcPct val="150000"/>
              </a:lnSpc>
              <a:buSzPct val="150000"/>
              <a:tabLst>
                <a:tab pos="518795" algn="l"/>
              </a:tabLst>
            </a:pPr>
            <a:r>
              <a:rPr lang="en-US" sz="21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evolution, mechanical properties (Hardness and Wear) and corrosion behavior.</a:t>
            </a:r>
          </a:p>
          <a:p>
            <a:pPr algn="just">
              <a:lnSpc>
                <a:spcPct val="150000"/>
              </a:lnSpc>
              <a:buSzPct val="150000"/>
              <a:buFont typeface="Wingdings" panose="05000000000000000000" pitchFamily="2" charset="2"/>
              <a:buChar char="q"/>
              <a:tabLst>
                <a:tab pos="518795" algn="l"/>
              </a:tabLst>
            </a:pPr>
            <a:endParaRPr lang="en-US" sz="210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>
              <a:lnSpc>
                <a:spcPct val="150000"/>
              </a:lnSpc>
              <a:buSzPct val="150000"/>
              <a:buFont typeface="Wingdings" panose="05000000000000000000" pitchFamily="2" charset="2"/>
              <a:buChar char="q"/>
              <a:tabLst>
                <a:tab pos="518795" algn="l"/>
              </a:tabLst>
            </a:pPr>
            <a:r>
              <a:rPr lang="en-US" sz="21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investigate the effect of </a:t>
            </a:r>
            <a:r>
              <a:rPr lang="en-US" sz="2100" b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processing route </a:t>
            </a:r>
            <a:r>
              <a:rPr lang="en-US" sz="21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phase evolution, mechanical properties (Hardness and Wear) and corrosion behavior.</a:t>
            </a:r>
          </a:p>
          <a:p>
            <a:pPr algn="just">
              <a:lnSpc>
                <a:spcPct val="200000"/>
              </a:lnSpc>
              <a:buSzPct val="150000"/>
              <a:buFont typeface="Wingdings" panose="05000000000000000000" pitchFamily="2" charset="2"/>
              <a:buChar char="q"/>
              <a:tabLst>
                <a:tab pos="518795" algn="l"/>
              </a:tabLst>
            </a:pPr>
            <a:endParaRPr lang="en-US" sz="210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Methodology</a:t>
            </a:r>
            <a:endParaRPr lang="en-US" sz="3200" i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82406"/>
            <a:ext cx="18473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 sz="1300">
              <a:latin typeface="Cambria" panose="02040503050406030204" pitchFamily="18" charset="0"/>
            </a:endParaRPr>
          </a:p>
        </p:txBody>
      </p:sp>
      <p:sp>
        <p:nvSpPr>
          <p:cNvPr id="29" name="Rectangle 31"/>
          <p:cNvSpPr>
            <a:spLocks noChangeArrowheads="1"/>
          </p:cNvSpPr>
          <p:nvPr/>
        </p:nvSpPr>
        <p:spPr bwMode="auto">
          <a:xfrm>
            <a:off x="2578100" y="6018026"/>
            <a:ext cx="6553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ko-KR" sz="1600" dirty="0">
                <a:latin typeface="Calibri" panose="020F0502020204030204" pitchFamily="34" charset="0"/>
                <a:ea typeface="Batang" panose="02030600000101010101" charset="-127"/>
                <a:cs typeface="Times New Roman" panose="02020603050405020304" pitchFamily="18" charset="0"/>
              </a:rPr>
              <a:t>Fig. The flow chart showing the steps followed for the characterization of  EHEAs prepared by  arc melting route.</a:t>
            </a:r>
            <a:endParaRPr lang="en-GB" altLang="ko-KR" sz="1600" dirty="0">
              <a:latin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83042" y="806116"/>
            <a:ext cx="6184232" cy="5113421"/>
            <a:chOff x="2722655" y="949138"/>
            <a:chExt cx="3737830" cy="4760829"/>
          </a:xfrm>
        </p:grpSpPr>
        <p:grpSp>
          <p:nvGrpSpPr>
            <p:cNvPr id="9" name="Group 8"/>
            <p:cNvGrpSpPr/>
            <p:nvPr/>
          </p:nvGrpSpPr>
          <p:grpSpPr>
            <a:xfrm>
              <a:off x="2722655" y="949138"/>
              <a:ext cx="3737830" cy="4760829"/>
              <a:chOff x="775842" y="0"/>
              <a:chExt cx="4122103" cy="527710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60663" y="0"/>
                <a:ext cx="3350695" cy="49165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Batang" panose="02030600000101010101" charset="-127"/>
                  </a:rPr>
                  <a:t>Procurement of Elemental Powders</a:t>
                </a:r>
                <a:endParaRPr lang="en-US" sz="1600" dirty="0">
                  <a:latin typeface="Cambria" panose="02040503050406030204" pitchFamily="18" charset="0"/>
                  <a:ea typeface="Batang" panose="02030600000101010101" charset="-127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57923" y="1451154"/>
                <a:ext cx="1727106" cy="49165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Batang" panose="02030600000101010101" charset="-127"/>
                  </a:rPr>
                  <a:t>Arc Melting</a:t>
                </a:r>
                <a:endParaRPr lang="en-US" sz="1600" dirty="0">
                  <a:latin typeface="Cambria" panose="02040503050406030204" pitchFamily="18" charset="0"/>
                  <a:ea typeface="Batang" panose="02030600000101010101" charset="-127"/>
                </a:endParaRP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H="1">
                <a:off x="2807495" y="499223"/>
                <a:ext cx="1" cy="229441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2794227" y="1183896"/>
                <a:ext cx="1" cy="267260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1010795" y="2234649"/>
                <a:ext cx="3645558" cy="56957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Batang" panose="02030600000101010101" charset="-127"/>
                  </a:rPr>
                  <a:t>Characterization of Phase Evolution</a:t>
                </a:r>
                <a:endParaRPr lang="en-US" sz="1600" dirty="0">
                  <a:latin typeface="Cambria" panose="02040503050406030204" pitchFamily="18" charset="0"/>
                  <a:ea typeface="Batang" panose="02030600000101010101" charset="-127"/>
                </a:endParaRPr>
              </a:p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Batang" panose="02030600000101010101" charset="-127"/>
                  </a:rPr>
                  <a:t>(XRD, SEM and EDS)</a:t>
                </a:r>
                <a:endParaRPr lang="en-US" sz="1600" dirty="0">
                  <a:latin typeface="Cambria" panose="02040503050406030204" pitchFamily="18" charset="0"/>
                  <a:ea typeface="Batang" panose="02030600000101010101" charset="-127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>
                <a:off x="2834031" y="1967298"/>
                <a:ext cx="1" cy="267260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775842" y="3108863"/>
                <a:ext cx="4122103" cy="55917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Batang" panose="02030600000101010101" charset="-127"/>
                  </a:rPr>
                  <a:t>Characterization of Physical Properties</a:t>
                </a:r>
                <a:endParaRPr lang="en-US" sz="1600" dirty="0">
                  <a:latin typeface="Cambria" panose="02040503050406030204" pitchFamily="18" charset="0"/>
                  <a:ea typeface="Batang" panose="02030600000101010101" charset="-127"/>
                </a:endParaRPr>
              </a:p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Batang" panose="02030600000101010101" charset="-127"/>
                  </a:rPr>
                  <a:t>(Hardness and Corrosion Behavior)</a:t>
                </a:r>
                <a:endParaRPr lang="en-US" sz="1600" dirty="0">
                  <a:latin typeface="Cambria" panose="02040503050406030204" pitchFamily="18" charset="0"/>
                  <a:ea typeface="Batang" panose="02030600000101010101" charset="-127"/>
                </a:endParaRPr>
              </a:p>
            </p:txBody>
          </p:sp>
          <p:cxnSp>
            <p:nvCxnSpPr>
              <p:cNvPr id="24" name="Straight Arrow Connector 23"/>
              <p:cNvCxnSpPr>
                <a:stCxn id="19" idx="2"/>
                <a:endCxn id="23" idx="0"/>
              </p:cNvCxnSpPr>
              <p:nvPr/>
            </p:nvCxnSpPr>
            <p:spPr>
              <a:xfrm rot="16200000" flipH="1">
                <a:off x="2682916" y="2954885"/>
                <a:ext cx="304636" cy="3319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1465752" y="3979633"/>
                <a:ext cx="2796623" cy="49165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Batang" panose="02030600000101010101" charset="-127"/>
                  </a:rPr>
                  <a:t>Results/Data Analysis</a:t>
                </a:r>
                <a:endParaRPr lang="en-US" sz="1600" dirty="0">
                  <a:latin typeface="Cambria" panose="02040503050406030204" pitchFamily="18" charset="0"/>
                  <a:ea typeface="Batang" panose="02030600000101010101" charset="-127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H="1">
                <a:off x="2830621" y="3700356"/>
                <a:ext cx="1" cy="267260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H="1">
                <a:off x="2827654" y="4510929"/>
                <a:ext cx="1" cy="267260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16074" y="4785444"/>
                <a:ext cx="2796623" cy="49165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  <a:latin typeface="Cambria" panose="02040503050406030204" pitchFamily="18" charset="0"/>
                    <a:ea typeface="Batang" panose="02030600000101010101" charset="-127"/>
                  </a:rPr>
                  <a:t>Summary and Conclusion</a:t>
                </a:r>
                <a:endParaRPr lang="en-US" sz="1600" dirty="0">
                  <a:latin typeface="Cambria" panose="02040503050406030204" pitchFamily="18" charset="0"/>
                  <a:ea typeface="Batang" panose="02030600000101010101" charset="-127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3784936" y="1590566"/>
              <a:ext cx="1490753" cy="44355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  <a:ea typeface="Batang" panose="02030600000101010101" charset="-127"/>
                </a:rPr>
                <a:t>Consolidation</a:t>
              </a:r>
            </a:p>
          </p:txBody>
        </p:sp>
      </p:grpSp>
      <p:sp>
        <p:nvSpPr>
          <p:cNvPr id="40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Compositional Details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3452" y="1626146"/>
            <a:ext cx="958114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/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9706" y="1866900"/>
            <a:ext cx="943275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IN" sz="3400" dirty="0"/>
              <a:t>Cr-Cu-Fe-Co-Ni-Si</a:t>
            </a:r>
          </a:p>
          <a:p>
            <a:pPr marL="342900" indent="-342900"/>
            <a:endParaRPr lang="en-IN" sz="3400" dirty="0"/>
          </a:p>
          <a:p>
            <a:pPr marL="342900" indent="-342900"/>
            <a:endParaRPr lang="en-IN" sz="3400" dirty="0"/>
          </a:p>
          <a:p>
            <a:pPr marL="342900" indent="-342900"/>
            <a:r>
              <a:rPr lang="en-IN" sz="3400" dirty="0"/>
              <a:t>Cr-Cu-Fe-Co-Ni</a:t>
            </a:r>
            <a:r>
              <a:rPr lang="en-IN" sz="3400" baseline="-25000" dirty="0"/>
              <a:t>2</a:t>
            </a:r>
            <a:r>
              <a:rPr lang="en-IN" sz="3400" dirty="0"/>
              <a:t>-Si</a:t>
            </a:r>
          </a:p>
          <a:p>
            <a:pPr marL="342900" indent="-342900"/>
            <a:endParaRPr lang="en-IN" sz="3400" dirty="0"/>
          </a:p>
          <a:p>
            <a:pPr marL="342900" indent="-342900"/>
            <a:endParaRPr lang="en-IN" sz="3400" dirty="0"/>
          </a:p>
          <a:p>
            <a:pPr marL="342900" indent="-342900"/>
            <a:r>
              <a:rPr lang="en-IN" sz="3400" dirty="0"/>
              <a:t>Cr-Cu-Fe</a:t>
            </a:r>
            <a:r>
              <a:rPr lang="en-IN" sz="3400" baseline="-25000" dirty="0"/>
              <a:t>2</a:t>
            </a:r>
            <a:r>
              <a:rPr lang="en-IN" sz="3400" dirty="0"/>
              <a:t>-Co-Ni</a:t>
            </a:r>
            <a:r>
              <a:rPr lang="en-IN" sz="3400" baseline="-25000" dirty="0"/>
              <a:t>2.1</a:t>
            </a:r>
            <a:r>
              <a:rPr lang="en-IN" sz="3400" dirty="0"/>
              <a:t>-Si</a:t>
            </a:r>
            <a:r>
              <a:rPr lang="en-IN" sz="3400" baseline="-25000" dirty="0"/>
              <a:t>0.55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41279" y="2478951"/>
          <a:ext cx="856781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9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9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39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Atomic Wt.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16.395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18.55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8.85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51973" y="3994261"/>
          <a:ext cx="859589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79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Atomic Wt.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14.85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15.65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31.2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7.45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95421" y="5605780"/>
          <a:ext cx="856380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4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34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Atomic Wt.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14.05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15.95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33.395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/>
                        <a:t>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78711" y="882316"/>
            <a:ext cx="5173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1. Mixing &amp; Weighing</a:t>
            </a:r>
          </a:p>
          <a:p>
            <a:endParaRPr lang="en-IN" dirty="0"/>
          </a:p>
        </p:txBody>
      </p:sp>
      <p:pic>
        <p:nvPicPr>
          <p:cNvPr id="7170" name="Picture 2" descr="G:\IMG_20181206_1051461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78340" y="2476500"/>
            <a:ext cx="2461260" cy="40894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914400" y="1295400"/>
            <a:ext cx="974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elemental powders of Co, Cu, Cr, Fe, Ni and Si were used as starting material to synthesize EHEAs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Each compositions was weighed in a total of </a:t>
            </a:r>
            <a:r>
              <a:rPr 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20 grams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840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Experimental</a:t>
            </a:r>
            <a:endParaRPr lang="en-US" sz="3200" i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2823" y="882316"/>
            <a:ext cx="79649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 Consolidation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sp>
        <p:nvSpPr>
          <p:cNvPr id="9" name="Rectangle 8"/>
          <p:cNvSpPr/>
          <p:nvPr/>
        </p:nvSpPr>
        <p:spPr>
          <a:xfrm>
            <a:off x="5614739" y="890337"/>
            <a:ext cx="5157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3. Arc-Melting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25"/>
          <p:cNvGrpSpPr/>
          <p:nvPr/>
        </p:nvGrpSpPr>
        <p:grpSpPr>
          <a:xfrm>
            <a:off x="5118769" y="1473200"/>
            <a:ext cx="4724400" cy="4017345"/>
            <a:chOff x="-62382" y="0"/>
            <a:chExt cx="5004782" cy="3728720"/>
          </a:xfrm>
          <a:solidFill>
            <a:schemeClr val="bg1"/>
          </a:solidFill>
        </p:grpSpPr>
        <p:grpSp>
          <p:nvGrpSpPr>
            <p:cNvPr id="12" name="Group 26"/>
            <p:cNvGrpSpPr/>
            <p:nvPr/>
          </p:nvGrpSpPr>
          <p:grpSpPr>
            <a:xfrm>
              <a:off x="-62382" y="0"/>
              <a:ext cx="3416535" cy="3728720"/>
              <a:chOff x="-62382" y="0"/>
              <a:chExt cx="3416535" cy="3728720"/>
            </a:xfrm>
            <a:grpFill/>
          </p:grpSpPr>
          <p:grpSp>
            <p:nvGrpSpPr>
              <p:cNvPr id="15" name="Group 29"/>
              <p:cNvGrpSpPr/>
              <p:nvPr/>
            </p:nvGrpSpPr>
            <p:grpSpPr>
              <a:xfrm>
                <a:off x="-62382" y="0"/>
                <a:ext cx="3416535" cy="3728720"/>
                <a:chOff x="-62382" y="0"/>
                <a:chExt cx="3416535" cy="3728720"/>
              </a:xfrm>
              <a:grpFill/>
            </p:grpSpPr>
            <p:grpSp>
              <p:nvGrpSpPr>
                <p:cNvPr id="21" name="Group 37"/>
                <p:cNvGrpSpPr/>
                <p:nvPr/>
              </p:nvGrpSpPr>
              <p:grpSpPr>
                <a:xfrm>
                  <a:off x="-62382" y="0"/>
                  <a:ext cx="3416535" cy="3728720"/>
                  <a:chOff x="-62382" y="0"/>
                  <a:chExt cx="3416535" cy="3728720"/>
                </a:xfrm>
                <a:grpFill/>
              </p:grpSpPr>
              <p:grpSp>
                <p:nvGrpSpPr>
                  <p:cNvPr id="24" name="Group 40"/>
                  <p:cNvGrpSpPr/>
                  <p:nvPr/>
                </p:nvGrpSpPr>
                <p:grpSpPr>
                  <a:xfrm>
                    <a:off x="0" y="0"/>
                    <a:ext cx="3354153" cy="3728720"/>
                    <a:chOff x="0" y="0"/>
                    <a:chExt cx="3354153" cy="3728720"/>
                  </a:xfrm>
                  <a:grpFill/>
                </p:grpSpPr>
                <p:pic>
                  <p:nvPicPr>
                    <p:cNvPr id="27" name="Picture 26" descr="E:\ALL RESULTS (ANIL)\Old\sample and machine images\20170620_115531.jpg"/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0"/>
                      <a:ext cx="2391363" cy="3728720"/>
                    </a:xfrm>
                    <a:prstGeom prst="rect">
                      <a:avLst/>
                    </a:prstGeom>
                    <a:grpFill/>
                    <a:ln w="28575" cap="sq">
                      <a:solidFill>
                        <a:srgbClr val="0000FF"/>
                      </a:solidFill>
                      <a:prstDash val="solid"/>
                      <a:miter lim="800000"/>
                      <a:headEnd/>
                      <a:tailEnd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sp>
                  <p:nvSpPr>
                    <p:cNvPr id="28" name="Right Arrow 27"/>
                    <p:cNvSpPr/>
                    <p:nvPr/>
                  </p:nvSpPr>
                  <p:spPr>
                    <a:xfrm>
                      <a:off x="2618795" y="2277085"/>
                      <a:ext cx="735358" cy="153663"/>
                    </a:xfrm>
                    <a:prstGeom prst="rightArrow">
                      <a:avLst/>
                    </a:prstGeom>
                    <a:grpFill/>
                    <a:ln w="28575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en-US">
                        <a:latin typeface="Cambria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5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62382" y="2933003"/>
                    <a:ext cx="1209460" cy="307139"/>
                  </a:xfrm>
                  <a:prstGeom prst="rect">
                    <a:avLst/>
                  </a:prstGeom>
                  <a:grpFill/>
                  <a:ln w="28575">
                    <a:solidFill>
                      <a:srgbClr val="0000FF"/>
                    </a:solidFill>
                    <a:miter lim="800000"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r>
                      <a:rPr lang="en-US" sz="1000">
                        <a:latin typeface="Cambria" panose="02040503050406030204" pitchFamily="18" charset="0"/>
                        <a:ea typeface="Times New Roman" panose="02020603050405020304" pitchFamily="18" charset="0"/>
                      </a:rPr>
                      <a:t>Melting chamber</a:t>
                    </a:r>
                    <a:endParaRPr lang="en-US" sz="1200">
                      <a:latin typeface="Cambria" panose="020405030504060302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48452" y="2723654"/>
                    <a:ext cx="1315817" cy="271302"/>
                  </a:xfrm>
                  <a:prstGeom prst="rect">
                    <a:avLst/>
                  </a:prstGeom>
                  <a:grpFill/>
                  <a:ln w="28575">
                    <a:solidFill>
                      <a:srgbClr val="0000FF"/>
                    </a:solidFill>
                    <a:miter lim="800000"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r>
                      <a:rPr lang="en-US" sz="1000">
                        <a:latin typeface="Cambria" panose="02040503050406030204" pitchFamily="18" charset="0"/>
                        <a:ea typeface="Times New Roman" panose="02020603050405020304" pitchFamily="18" charset="0"/>
                      </a:rPr>
                      <a:t>Casting chamber</a:t>
                    </a:r>
                    <a:endParaRPr lang="en-US" sz="1200">
                      <a:latin typeface="Cambria" panose="020405030504060302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533400" y="2266950"/>
                  <a:ext cx="152400" cy="676275"/>
                </a:xfrm>
                <a:prstGeom prst="straightConnector1">
                  <a:avLst/>
                </a:prstGeom>
                <a:grpFill/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761976" y="2114550"/>
                  <a:ext cx="26348" cy="628650"/>
                </a:xfrm>
                <a:prstGeom prst="straightConnector1">
                  <a:avLst/>
                </a:prstGeom>
                <a:grpFill/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71455" y="314325"/>
                <a:ext cx="808924" cy="257175"/>
              </a:xfrm>
              <a:prstGeom prst="rect">
                <a:avLst/>
              </a:prstGeom>
              <a:grpFill/>
              <a:ln w="28575">
                <a:solidFill>
                  <a:srgbClr val="0000FF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sz="1000">
                    <a:latin typeface="Cambria" panose="02040503050406030204" pitchFamily="18" charset="0"/>
                    <a:ea typeface="Times New Roman" panose="02020603050405020304" pitchFamily="18" charset="0"/>
                  </a:rPr>
                  <a:t>Electrodes</a:t>
                </a:r>
                <a:endParaRPr lang="en-US" sz="1200">
                  <a:latin typeface="Cambria" panose="020405030504060302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H="1">
                <a:off x="514350" y="571500"/>
                <a:ext cx="504825" cy="304800"/>
              </a:xfrm>
              <a:prstGeom prst="straightConnector1">
                <a:avLst/>
              </a:prstGeom>
              <a:grpFill/>
              <a:ln w="285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1104900" y="571500"/>
                <a:ext cx="666750" cy="666750"/>
              </a:xfrm>
              <a:prstGeom prst="straightConnector1">
                <a:avLst/>
              </a:prstGeom>
              <a:grpFill/>
              <a:ln w="285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90575" y="1304925"/>
                <a:ext cx="323850" cy="247650"/>
              </a:xfrm>
              <a:prstGeom prst="straightConnector1">
                <a:avLst/>
              </a:prstGeom>
              <a:grpFill/>
              <a:ln w="285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 Box 2"/>
              <p:cNvSpPr txBox="1">
                <a:spLocks noChangeArrowheads="1"/>
              </p:cNvSpPr>
              <p:nvPr/>
            </p:nvSpPr>
            <p:spPr bwMode="auto">
              <a:xfrm>
                <a:off x="333340" y="1047750"/>
                <a:ext cx="1153323" cy="257175"/>
              </a:xfrm>
              <a:prstGeom prst="rect">
                <a:avLst/>
              </a:prstGeom>
              <a:grpFill/>
              <a:ln w="28575">
                <a:solidFill>
                  <a:srgbClr val="0000FF"/>
                </a:solidFill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sz="1000">
                    <a:latin typeface="Cambria" panose="02040503050406030204" pitchFamily="18" charset="0"/>
                    <a:ea typeface="Times New Roman" panose="02020603050405020304" pitchFamily="18" charset="0"/>
                  </a:rPr>
                  <a:t>Pressure gauge</a:t>
                </a:r>
                <a:endParaRPr lang="en-US" sz="1200">
                  <a:latin typeface="Cambria" panose="020405030504060302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>
              <a:off x="4236802" y="1183551"/>
              <a:ext cx="0" cy="532737"/>
            </a:xfrm>
            <a:prstGeom prst="straightConnector1">
              <a:avLst/>
            </a:prstGeom>
            <a:grpFill/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3599861" y="886664"/>
              <a:ext cx="1342539" cy="274208"/>
            </a:xfrm>
            <a:prstGeom prst="rect">
              <a:avLst/>
            </a:prstGeom>
            <a:grpFill/>
            <a:ln w="28575">
              <a:solidFill>
                <a:srgbClr val="0000FF"/>
              </a:solidFill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/>
              <a:r>
                <a:rPr lang="en-US" sz="1200" dirty="0">
                  <a:latin typeface="Cambria" panose="02040503050406030204" pitchFamily="18" charset="0"/>
                  <a:ea typeface="Times New Roman" panose="02020603050405020304" pitchFamily="18" charset="0"/>
                </a:rPr>
                <a:t>Final product</a:t>
              </a:r>
              <a:endParaRPr lang="en-US" dirty="0">
                <a:latin typeface="Cambria" panose="020405030504060302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932947" y="5657671"/>
            <a:ext cx="5799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 Arc melting in a water-cooled copper hearth under </a:t>
            </a:r>
          </a:p>
          <a:p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Argon  atmosphere.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The arc-melted buttons were flipped and re-melted at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least five times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to promote thorough mixing</a:t>
            </a:r>
            <a:endParaRPr lang="en-IN" dirty="0"/>
          </a:p>
        </p:txBody>
      </p:sp>
      <p:pic>
        <p:nvPicPr>
          <p:cNvPr id="6146" name="Picture 2" descr="G:\IMG-20181206-WA0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728" y="1508001"/>
            <a:ext cx="2633661" cy="40419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508000" y="5651500"/>
            <a:ext cx="405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</a:t>
            </a:r>
            <a:r>
              <a:rPr lang="en-IN" dirty="0">
                <a:latin typeface="Cambria" panose="02040503050406030204" pitchFamily="18" charset="0"/>
              </a:rPr>
              <a:t>Compaction pressure is 4000psi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Cambria" panose="02040503050406030204" pitchFamily="18" charset="0"/>
              </a:rPr>
              <a:t> Die size 20mm</a:t>
            </a:r>
          </a:p>
        </p:txBody>
      </p:sp>
      <p:pic>
        <p:nvPicPr>
          <p:cNvPr id="6147" name="Picture 3" descr="G:\IMG-20181206-WA00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43925" y="3200400"/>
            <a:ext cx="1247775" cy="175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Experimental</a:t>
            </a:r>
            <a:endParaRPr lang="en-US" sz="3200" i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68401" y="870284"/>
            <a:ext cx="93472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3. Polishing &amp; Etching</a:t>
            </a:r>
          </a:p>
          <a:p>
            <a:endParaRPr lang="en-US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tx2"/>
                </a:solidFill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Polishing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Belt Grinder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Paper Polishing (</a:t>
            </a:r>
            <a:r>
              <a:rPr lang="en-US" dirty="0" err="1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SiC</a:t>
            </a:r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 Paper)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200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400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600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1000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2000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Alumina Cloth Polishing</a:t>
            </a:r>
          </a:p>
          <a:p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 </a:t>
            </a:r>
          </a:p>
          <a:p>
            <a:r>
              <a:rPr lang="en-IN" sz="2000" b="1" dirty="0">
                <a:solidFill>
                  <a:schemeClr val="tx2"/>
                </a:solidFill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Etching</a:t>
            </a:r>
          </a:p>
          <a:p>
            <a:r>
              <a:rPr lang="en-IN" b="1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Copper Etchant</a:t>
            </a:r>
          </a:p>
          <a:p>
            <a:r>
              <a:rPr lang="en-IN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FeCl</a:t>
            </a:r>
            <a:r>
              <a:rPr lang="en-IN" baseline="-25000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3</a:t>
            </a:r>
            <a:r>
              <a:rPr lang="en-IN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 – 5g</a:t>
            </a:r>
          </a:p>
          <a:p>
            <a:r>
              <a:rPr lang="en-IN" dirty="0" err="1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HCl</a:t>
            </a:r>
            <a:r>
              <a:rPr lang="en-IN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 – 5ml</a:t>
            </a:r>
          </a:p>
          <a:p>
            <a:r>
              <a:rPr lang="en-IN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Ethanol – 50ml</a:t>
            </a:r>
          </a:p>
          <a:p>
            <a:r>
              <a:rPr lang="en-IN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Distilled water – 50ml</a:t>
            </a:r>
          </a:p>
          <a:p>
            <a:endParaRPr lang="en-IN" b="1" dirty="0">
              <a:latin typeface="Calibri" panose="020F0502020204030204" pitchFamily="34" charset="0"/>
              <a:ea typeface="Adobe Fangsong Std R" panose="02020400000000000000" pitchFamily="18" charset="-128"/>
              <a:cs typeface="Calibri" panose="020F0502020204030204" pitchFamily="34" charset="0"/>
            </a:endParaRPr>
          </a:p>
          <a:p>
            <a:endParaRPr lang="en-US" sz="2000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t="21105" r="6969" b="13400"/>
          <a:stretch>
            <a:fillRect/>
          </a:stretch>
        </p:blipFill>
        <p:spPr>
          <a:xfrm>
            <a:off x="4440662" y="1446968"/>
            <a:ext cx="3077738" cy="2391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8" r="1929"/>
          <a:stretch>
            <a:fillRect/>
          </a:stretch>
        </p:blipFill>
        <p:spPr>
          <a:xfrm>
            <a:off x="7606299" y="1435680"/>
            <a:ext cx="2858501" cy="2387020"/>
          </a:xfrm>
          <a:prstGeom prst="rect">
            <a:avLst/>
          </a:prstGeom>
        </p:spPr>
      </p:pic>
      <p:pic>
        <p:nvPicPr>
          <p:cNvPr id="8" name="Picture 7" descr="IMG_20181207_11450366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1514" y="3850106"/>
            <a:ext cx="2359191" cy="28274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Experimental</a:t>
            </a:r>
            <a:endParaRPr lang="en-US" sz="3200" i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2823" y="882316"/>
            <a:ext cx="79649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Optical </a:t>
            </a:r>
          </a:p>
          <a:p>
            <a:r>
              <a:rPr lang="en-US" sz="28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Microstructures</a:t>
            </a:r>
          </a:p>
          <a:p>
            <a:r>
              <a:rPr lang="en-US" sz="28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100x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500" y="6451600"/>
            <a:ext cx="38481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Cr-Cu-Fe-Co-Ni</a:t>
            </a:r>
            <a:r>
              <a:rPr lang="en-IN" sz="2000" b="1" baseline="-25000" dirty="0"/>
              <a:t>2</a:t>
            </a:r>
            <a:r>
              <a:rPr lang="en-IN" sz="2000" b="1" dirty="0"/>
              <a:t>-Si</a:t>
            </a:r>
          </a:p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654313" y="3108506"/>
            <a:ext cx="37465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endParaRPr lang="en-IN" dirty="0"/>
          </a:p>
          <a:p>
            <a:pPr marL="342900" indent="-342900" algn="ctr"/>
            <a:endParaRPr lang="en-IN" dirty="0"/>
          </a:p>
          <a:p>
            <a:pPr marL="342900" indent="-342900" algn="ctr"/>
            <a:r>
              <a:rPr lang="en-IN" sz="2000" b="1" dirty="0"/>
              <a:t>Cr-Cu-Fe-Co-Ni-Si</a:t>
            </a:r>
          </a:p>
          <a:p>
            <a:pPr algn="ctr"/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543800" y="6451600"/>
            <a:ext cx="3670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Cr-Cu-Fe-Co-Ni</a:t>
            </a:r>
            <a:r>
              <a:rPr lang="en-IN" sz="2000" b="1" baseline="-25000" dirty="0"/>
              <a:t>2.1</a:t>
            </a:r>
            <a:r>
              <a:rPr lang="en-IN" sz="2000" b="1" dirty="0"/>
              <a:t>-Si</a:t>
            </a:r>
            <a:r>
              <a:rPr lang="en-IN" sz="2000" b="1" baseline="-25000" dirty="0"/>
              <a:t>0.55</a:t>
            </a:r>
          </a:p>
          <a:p>
            <a:endParaRPr lang="en-IN" dirty="0"/>
          </a:p>
        </p:txBody>
      </p:sp>
      <p:pic>
        <p:nvPicPr>
          <p:cNvPr id="14" name="Picture 13" descr="hea 1 100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694" y="938463"/>
            <a:ext cx="3672000" cy="2754000"/>
          </a:xfrm>
          <a:prstGeom prst="rect">
            <a:avLst/>
          </a:prstGeom>
        </p:spPr>
      </p:pic>
      <p:pic>
        <p:nvPicPr>
          <p:cNvPr id="16" name="Picture 15" descr="hea 2 100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3648575"/>
            <a:ext cx="3672000" cy="2754000"/>
          </a:xfrm>
          <a:prstGeom prst="rect">
            <a:avLst/>
          </a:prstGeom>
        </p:spPr>
      </p:pic>
      <p:pic>
        <p:nvPicPr>
          <p:cNvPr id="17" name="Picture 16" descr="hea 3 200x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094" y="3703211"/>
            <a:ext cx="3672000" cy="2754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029" y="792464"/>
            <a:ext cx="4129542" cy="30971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Experimental</a:t>
            </a:r>
            <a:endParaRPr lang="en-US" sz="3200" i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" y="3697805"/>
            <a:ext cx="4128000" cy="309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93" y="3697805"/>
            <a:ext cx="4128000" cy="3096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671093" y="3291702"/>
            <a:ext cx="37465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endParaRPr lang="en-IN" dirty="0"/>
          </a:p>
          <a:p>
            <a:pPr marL="342900" indent="-342900" algn="ctr"/>
            <a:endParaRPr lang="en-IN" dirty="0"/>
          </a:p>
          <a:p>
            <a:pPr marL="342900" indent="-342900" algn="ctr"/>
            <a:r>
              <a:rPr lang="en-IN" sz="2000" b="1" dirty="0"/>
              <a:t>Cr-Cu-Fe-Co-Ni-Si</a:t>
            </a:r>
          </a:p>
          <a:p>
            <a:pPr algn="ctr"/>
            <a:endParaRPr lang="en-IN" dirty="0"/>
          </a:p>
        </p:txBody>
      </p:sp>
      <p:sp>
        <p:nvSpPr>
          <p:cNvPr id="45" name="TextBox 44"/>
          <p:cNvSpPr txBox="1"/>
          <p:nvPr/>
        </p:nvSpPr>
        <p:spPr>
          <a:xfrm>
            <a:off x="-85793" y="3190553"/>
            <a:ext cx="38481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Cr-Cu-Fe-Co-Ni</a:t>
            </a:r>
            <a:r>
              <a:rPr lang="en-IN" sz="2000" b="1" baseline="-25000" dirty="0"/>
              <a:t>2</a:t>
            </a:r>
            <a:r>
              <a:rPr lang="en-IN" sz="2000" b="1" dirty="0"/>
              <a:t>-Si</a:t>
            </a:r>
          </a:p>
          <a:p>
            <a:pPr algn="ctr"/>
            <a:endParaRPr lang="en-IN" dirty="0"/>
          </a:p>
        </p:txBody>
      </p:sp>
      <p:sp>
        <p:nvSpPr>
          <p:cNvPr id="46" name="TextBox 45"/>
          <p:cNvSpPr txBox="1"/>
          <p:nvPr/>
        </p:nvSpPr>
        <p:spPr>
          <a:xfrm>
            <a:off x="8057386" y="3212513"/>
            <a:ext cx="3670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Cr-Cu-Fe-Co-Ni</a:t>
            </a:r>
            <a:r>
              <a:rPr lang="en-IN" sz="2000" b="1" baseline="-25000" dirty="0"/>
              <a:t>2.1</a:t>
            </a:r>
            <a:r>
              <a:rPr lang="en-IN" sz="2000" b="1" dirty="0"/>
              <a:t>-Si</a:t>
            </a:r>
            <a:r>
              <a:rPr lang="en-IN" sz="2000" b="1" baseline="-25000" dirty="0"/>
              <a:t>0.55</a:t>
            </a:r>
          </a:p>
          <a:p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1359569"/>
            <a:ext cx="3441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tx2"/>
                </a:solidFill>
                <a:latin typeface="Cambria" panose="02040503050406030204" pitchFamily="18" charset="0"/>
              </a:rPr>
              <a:t>Scanning Electron Microscopy (SEM)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1541" y="49651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9937" y="1149752"/>
            <a:ext cx="8619565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300" dirty="0">
                <a:latin typeface="Cambria" panose="02040503050406030204" pitchFamily="18" charset="0"/>
                <a:cs typeface="Times New Roman" panose="02020603050405020304" pitchFamily="18" charset="0"/>
              </a:rPr>
              <a:t>  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300" dirty="0">
                <a:latin typeface="Cambria" panose="02040503050406030204" pitchFamily="18" charset="0"/>
                <a:cs typeface="Times New Roman" panose="02020603050405020304" pitchFamily="18" charset="0"/>
              </a:rPr>
              <a:t>  Literature Review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300" dirty="0">
                <a:latin typeface="Cambria" panose="02040503050406030204" pitchFamily="18" charset="0"/>
                <a:cs typeface="Times New Roman" panose="02020603050405020304" pitchFamily="18" charset="0"/>
              </a:rPr>
              <a:t>Motivation and novelty statement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300" dirty="0">
                <a:latin typeface="Cambria" panose="020405030504060302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300" dirty="0">
                <a:latin typeface="Cambria" panose="02040503050406030204" pitchFamily="18" charset="0"/>
                <a:cs typeface="Times New Roman" panose="02020603050405020304" pitchFamily="18" charset="0"/>
              </a:rPr>
              <a:t>Experimental Details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300" dirty="0">
                <a:latin typeface="Cambria" panose="02040503050406030204" pitchFamily="18" charset="0"/>
                <a:cs typeface="Times New Roman" panose="02020603050405020304" pitchFamily="18" charset="0"/>
              </a:rPr>
              <a:t>Future Works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300" dirty="0">
                <a:latin typeface="Cambria" panose="020405030504060302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9366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3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Experimental</a:t>
            </a:r>
            <a:endParaRPr lang="en-US" sz="3200" i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68401" y="870284"/>
            <a:ext cx="93472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XRD Data</a:t>
            </a:r>
          </a:p>
          <a:p>
            <a:endParaRPr lang="en-US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 </a:t>
            </a:r>
          </a:p>
          <a:p>
            <a:endParaRPr lang="en-IN" b="1" dirty="0">
              <a:latin typeface="Calibri" panose="020F0502020204030204" pitchFamily="34" charset="0"/>
              <a:ea typeface="Adobe Fangsong Std R" panose="02020400000000000000" pitchFamily="18" charset="-128"/>
              <a:cs typeface="Calibri" panose="020F0502020204030204" pitchFamily="34" charset="0"/>
            </a:endParaRPr>
          </a:p>
          <a:p>
            <a:endParaRPr lang="en-US" sz="2000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313659" y="1224333"/>
            <a:ext cx="2406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● FCC</a:t>
            </a:r>
          </a:p>
          <a:p>
            <a:r>
              <a:rPr lang="en-IN" dirty="0"/>
              <a:t>    Ni</a:t>
            </a:r>
            <a:r>
              <a:rPr lang="en-IN" baseline="-25000" dirty="0"/>
              <a:t>3</a:t>
            </a:r>
            <a:r>
              <a:rPr lang="en-IN" dirty="0"/>
              <a:t>Si</a:t>
            </a:r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1365584"/>
            <a:ext cx="8977312" cy="549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lowchart: Decision 12"/>
          <p:cNvSpPr/>
          <p:nvPr/>
        </p:nvSpPr>
        <p:spPr>
          <a:xfrm>
            <a:off x="9396663" y="1624263"/>
            <a:ext cx="144379" cy="144379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EDX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1260605"/>
            <a:ext cx="4946072" cy="370955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Micro-Hardness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68401" y="1544052"/>
            <a:ext cx="9347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 </a:t>
            </a:r>
          </a:p>
          <a:p>
            <a:endParaRPr lang="en-IN" b="1" dirty="0">
              <a:latin typeface="Calibri" panose="020F0502020204030204" pitchFamily="34" charset="0"/>
              <a:ea typeface="Adobe Fangsong Std R" panose="02020400000000000000" pitchFamily="18" charset="-128"/>
              <a:cs typeface="Calibri" panose="020F0502020204030204" pitchFamily="34" charset="0"/>
            </a:endParaRPr>
          </a:p>
          <a:p>
            <a:endParaRPr lang="en-US" sz="2000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1612231" y="1311442"/>
          <a:ext cx="9095874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Comparision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466" y="2617261"/>
            <a:ext cx="5161547" cy="373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1540043"/>
            <a:ext cx="10828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2"/>
                </a:solidFill>
                <a:latin typeface="Cambria" panose="02040503050406030204" pitchFamily="18" charset="0"/>
              </a:rPr>
              <a:t>XRD comparison with base HEA</a:t>
            </a:r>
          </a:p>
          <a:p>
            <a:endParaRPr lang="en-IN" dirty="0"/>
          </a:p>
          <a:p>
            <a:r>
              <a:rPr lang="en-IN" dirty="0" err="1"/>
              <a:t>CoCrCuFeNi</a:t>
            </a:r>
            <a:r>
              <a:rPr lang="en-IN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827" y="900647"/>
            <a:ext cx="749617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Comparision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397041" y="1600200"/>
          <a:ext cx="10311063" cy="4535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998622"/>
            <a:ext cx="108284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2"/>
                </a:solidFill>
                <a:latin typeface="Cambria" panose="02040503050406030204" pitchFamily="18" charset="0"/>
              </a:rPr>
              <a:t>Hardness comparison with base HEA &amp; others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References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68401" y="770021"/>
            <a:ext cx="93472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</a:rPr>
              <a:t>[</a:t>
            </a:r>
            <a:r>
              <a:rPr lang="en-US" sz="1200" dirty="0">
                <a:latin typeface="Cambria" panose="02040503050406030204" pitchFamily="18" charset="0"/>
              </a:rPr>
              <a:t>1]J.W. </a:t>
            </a:r>
            <a:r>
              <a:rPr lang="en-US" sz="1200" dirty="0" err="1">
                <a:latin typeface="Cambria" panose="02040503050406030204" pitchFamily="18" charset="0"/>
              </a:rPr>
              <a:t>Yeh</a:t>
            </a:r>
            <a:r>
              <a:rPr lang="en-US" sz="1200" dirty="0">
                <a:latin typeface="Cambria" panose="02040503050406030204" pitchFamily="18" charset="0"/>
              </a:rPr>
              <a:t>, S.K. Chen, S.J. Lin, J.Y. </a:t>
            </a:r>
            <a:r>
              <a:rPr lang="en-US" sz="1200" dirty="0" err="1">
                <a:latin typeface="Cambria" panose="02040503050406030204" pitchFamily="18" charset="0"/>
              </a:rPr>
              <a:t>Gan</a:t>
            </a:r>
            <a:r>
              <a:rPr lang="en-US" sz="1200" dirty="0">
                <a:latin typeface="Cambria" panose="02040503050406030204" pitchFamily="18" charset="0"/>
              </a:rPr>
              <a:t>, T.S. Chin, T.T. Shun, C.H. </a:t>
            </a:r>
            <a:r>
              <a:rPr lang="en-US" sz="1200" dirty="0" err="1">
                <a:latin typeface="Cambria" panose="02040503050406030204" pitchFamily="18" charset="0"/>
              </a:rPr>
              <a:t>Tsau</a:t>
            </a:r>
            <a:r>
              <a:rPr lang="en-US" sz="1200" dirty="0">
                <a:latin typeface="Cambria" panose="02040503050406030204" pitchFamily="18" charset="0"/>
              </a:rPr>
              <a:t>, S.Y. Chang, Adv. Eng. Mater. 6 (2004) 299–303+274.</a:t>
            </a:r>
          </a:p>
          <a:p>
            <a:r>
              <a:rPr lang="en-US" sz="1200" dirty="0">
                <a:latin typeface="Cambria" panose="02040503050406030204" pitchFamily="18" charset="0"/>
              </a:rPr>
              <a:t>[2] Xi </a:t>
            </a:r>
            <a:r>
              <a:rPr lang="en-US" sz="1200" dirty="0" err="1">
                <a:latin typeface="Cambria" panose="02040503050406030204" pitchFamily="18" charset="0"/>
              </a:rPr>
              <a:t>Jina</a:t>
            </a:r>
            <a:r>
              <a:rPr lang="en-US" sz="1200" dirty="0">
                <a:latin typeface="Cambria" panose="02040503050406030204" pitchFamily="18" charset="0"/>
              </a:rPr>
              <a:t>, Yang </a:t>
            </a:r>
            <a:r>
              <a:rPr lang="en-US" sz="1200" dirty="0" err="1">
                <a:latin typeface="Cambria" panose="02040503050406030204" pitchFamily="18" charset="0"/>
              </a:rPr>
              <a:t>Zhoua</a:t>
            </a:r>
            <a:r>
              <a:rPr lang="en-US" sz="1200" dirty="0">
                <a:latin typeface="Cambria" panose="02040503050406030204" pitchFamily="18" charset="0"/>
              </a:rPr>
              <a:t>, Lu </a:t>
            </a:r>
            <a:r>
              <a:rPr lang="en-US" sz="1200" dirty="0" err="1">
                <a:latin typeface="Cambria" panose="02040503050406030204" pitchFamily="18" charset="0"/>
              </a:rPr>
              <a:t>Zhanga</a:t>
            </a:r>
            <a:r>
              <a:rPr lang="en-US" sz="1200" dirty="0">
                <a:latin typeface="Cambria" panose="02040503050406030204" pitchFamily="18" charset="0"/>
              </a:rPr>
              <a:t>, </a:t>
            </a:r>
            <a:r>
              <a:rPr lang="en-US" sz="1200" dirty="0" err="1">
                <a:latin typeface="Cambria" panose="02040503050406030204" pitchFamily="18" charset="0"/>
              </a:rPr>
              <a:t>Xingyu</a:t>
            </a:r>
            <a:r>
              <a:rPr lang="en-US" sz="1200" dirty="0">
                <a:latin typeface="Cambria" panose="02040503050406030204" pitchFamily="18" charset="0"/>
              </a:rPr>
              <a:t> </a:t>
            </a:r>
            <a:r>
              <a:rPr lang="en-US" sz="1200" dirty="0" err="1">
                <a:latin typeface="Cambria" panose="02040503050406030204" pitchFamily="18" charset="0"/>
              </a:rPr>
              <a:t>Dua</a:t>
            </a:r>
            <a:r>
              <a:rPr lang="en-US" sz="1200" dirty="0">
                <a:latin typeface="Cambria" panose="02040503050406030204" pitchFamily="18" charset="0"/>
              </a:rPr>
              <a:t>, </a:t>
            </a:r>
            <a:r>
              <a:rPr lang="en-US" sz="1200" dirty="0" err="1">
                <a:latin typeface="Cambria" panose="02040503050406030204" pitchFamily="18" charset="0"/>
              </a:rPr>
              <a:t>Bangsheng</a:t>
            </a:r>
            <a:r>
              <a:rPr lang="en-US" sz="1200" dirty="0">
                <a:latin typeface="Cambria" panose="02040503050406030204" pitchFamily="18" charset="0"/>
              </a:rPr>
              <a:t> </a:t>
            </a:r>
            <a:r>
              <a:rPr lang="en-US" sz="1200" dirty="0" err="1">
                <a:latin typeface="Cambria" panose="02040503050406030204" pitchFamily="18" charset="0"/>
              </a:rPr>
              <a:t>Lia,b</a:t>
            </a:r>
            <a:r>
              <a:rPr lang="en-US" sz="1200" dirty="0">
                <a:latin typeface="Cambria" panose="02040503050406030204" pitchFamily="18" charset="0"/>
              </a:rPr>
              <a:t>*  633–648.</a:t>
            </a:r>
          </a:p>
          <a:p>
            <a:r>
              <a:rPr lang="en-US" sz="1200" dirty="0">
                <a:latin typeface="Cambria" panose="02040503050406030204" pitchFamily="18" charset="0"/>
              </a:rPr>
              <a:t>[3]C.-J. Tong, Y.-L. Chen, J.-W. </a:t>
            </a:r>
            <a:r>
              <a:rPr lang="en-US" sz="1200" dirty="0" err="1">
                <a:latin typeface="Cambria" panose="02040503050406030204" pitchFamily="18" charset="0"/>
              </a:rPr>
              <a:t>Yeh</a:t>
            </a:r>
            <a:r>
              <a:rPr lang="en-US" sz="1200" dirty="0">
                <a:latin typeface="Cambria" panose="02040503050406030204" pitchFamily="18" charset="0"/>
              </a:rPr>
              <a:t>, S.-J. Lin, S.-K. Chen, T.-T. Shun, C.-H. </a:t>
            </a:r>
            <a:r>
              <a:rPr lang="en-US" sz="1200" dirty="0" err="1">
                <a:latin typeface="Cambria" panose="02040503050406030204" pitchFamily="18" charset="0"/>
              </a:rPr>
              <a:t>Tsau</a:t>
            </a:r>
            <a:r>
              <a:rPr lang="en-US" sz="1200" dirty="0">
                <a:latin typeface="Cambria" panose="02040503050406030204" pitchFamily="18" charset="0"/>
              </a:rPr>
              <a:t>, S.-Y. Chang, Metall. Mater. Trans. A 36 (2005) 881–893.</a:t>
            </a:r>
          </a:p>
          <a:p>
            <a:r>
              <a:rPr lang="en-US" sz="1200" dirty="0">
                <a:latin typeface="Cambria" panose="02040503050406030204" pitchFamily="18" charset="0"/>
              </a:rPr>
              <a:t>[4]A. Takeuchi, N. Chen, T. Wada, Y. Yokoyama, H. Kato, A. Inoue, J.W. </a:t>
            </a:r>
            <a:r>
              <a:rPr lang="en-US" sz="1200" dirty="0" err="1">
                <a:latin typeface="Cambria" panose="02040503050406030204" pitchFamily="18" charset="0"/>
              </a:rPr>
              <a:t>Yeh</a:t>
            </a:r>
            <a:r>
              <a:rPr lang="en-US" sz="1200" dirty="0">
                <a:latin typeface="Cambria" panose="02040503050406030204" pitchFamily="18" charset="0"/>
              </a:rPr>
              <a:t>, </a:t>
            </a:r>
            <a:r>
              <a:rPr lang="en-US" sz="1200" dirty="0" err="1">
                <a:latin typeface="Cambria" panose="02040503050406030204" pitchFamily="18" charset="0"/>
              </a:rPr>
              <a:t>Intermetallics</a:t>
            </a:r>
            <a:r>
              <a:rPr lang="en-US" sz="1200" dirty="0">
                <a:latin typeface="Cambria" panose="02040503050406030204" pitchFamily="18" charset="0"/>
              </a:rPr>
              <a:t> 19 (2011) 1546–1554.</a:t>
            </a:r>
          </a:p>
          <a:p>
            <a:r>
              <a:rPr lang="en-US" sz="1200" dirty="0">
                <a:latin typeface="Cambria" panose="02040503050406030204" pitchFamily="18" charset="0"/>
              </a:rPr>
              <a:t>[5]Z. Liu, S. </a:t>
            </a:r>
            <a:r>
              <a:rPr lang="en-US" sz="1200" dirty="0" err="1">
                <a:latin typeface="Cambria" panose="02040503050406030204" pitchFamily="18" charset="0"/>
              </a:rPr>
              <a:t>Guo</a:t>
            </a:r>
            <a:r>
              <a:rPr lang="en-US" sz="1200" dirty="0">
                <a:latin typeface="Cambria" panose="02040503050406030204" pitchFamily="18" charset="0"/>
              </a:rPr>
              <a:t>, X. Liu, J. Ye, Y. Yang, X.L. Wang, L. Yang, K. An, C.T. Liu, Scr. Mater. 64 (2011) 868–871.</a:t>
            </a:r>
          </a:p>
          <a:p>
            <a:r>
              <a:rPr lang="en-IN" sz="1200" dirty="0"/>
              <a:t>[6] F. Otto, Y. Yang, H. </a:t>
            </a:r>
            <a:r>
              <a:rPr lang="en-IN" sz="1200" dirty="0" err="1"/>
              <a:t>Bei</a:t>
            </a:r>
            <a:r>
              <a:rPr lang="en-IN" sz="1200" dirty="0"/>
              <a:t>, E. P. George. Relative effects of enthalpy and entropy on</a:t>
            </a:r>
          </a:p>
          <a:p>
            <a:r>
              <a:rPr lang="en-IN" sz="1200" dirty="0"/>
              <a:t>     the phase stability of </a:t>
            </a:r>
            <a:r>
              <a:rPr lang="en-IN" sz="1200" dirty="0" err="1"/>
              <a:t>equiatomic</a:t>
            </a:r>
            <a:r>
              <a:rPr lang="en-IN" sz="1200" dirty="0"/>
              <a:t> high-entropy alloys, Acta Mater. 61 (2013)</a:t>
            </a:r>
          </a:p>
          <a:p>
            <a:r>
              <a:rPr lang="en-IN" sz="1200" dirty="0"/>
              <a:t>     2628-2638.</a:t>
            </a:r>
          </a:p>
          <a:p>
            <a:r>
              <a:rPr lang="en-IN" sz="1200" dirty="0"/>
              <a:t>[7] D. B. Miracle, O. N. </a:t>
            </a:r>
            <a:r>
              <a:rPr lang="en-IN" sz="1200" dirty="0" err="1"/>
              <a:t>Senkov</a:t>
            </a:r>
            <a:r>
              <a:rPr lang="en-IN" sz="1200" dirty="0"/>
              <a:t>. A critical review of high entropy alloys and related</a:t>
            </a:r>
          </a:p>
          <a:p>
            <a:r>
              <a:rPr lang="en-IN" sz="1200" dirty="0"/>
              <a:t>     concepts, Acta Mater. 122 (2016) 448-511.</a:t>
            </a:r>
          </a:p>
          <a:p>
            <a:r>
              <a:rPr lang="en-IN" sz="1200" dirty="0"/>
              <a:t>[8] Y. P. Lu, Y. Dong, S. </a:t>
            </a:r>
            <a:r>
              <a:rPr lang="en-IN" sz="1200" dirty="0" err="1"/>
              <a:t>Guo</a:t>
            </a:r>
            <a:r>
              <a:rPr lang="en-IN" sz="1200" dirty="0"/>
              <a:t>, L. Jiang, H. J. Kang, T. M. Wang, B. </a:t>
            </a:r>
            <a:r>
              <a:rPr lang="en-IN" sz="1200" dirty="0" err="1"/>
              <a:t>Wen</a:t>
            </a:r>
            <a:r>
              <a:rPr lang="en-IN" sz="1200" dirty="0"/>
              <a:t>, Z. J. Wang, J.</a:t>
            </a:r>
          </a:p>
          <a:p>
            <a:r>
              <a:rPr lang="en-IN" sz="1200" dirty="0"/>
              <a:t>      C. </a:t>
            </a:r>
            <a:r>
              <a:rPr lang="en-IN" sz="1200" dirty="0" err="1"/>
              <a:t>Jie</a:t>
            </a:r>
            <a:r>
              <a:rPr lang="en-IN" sz="1200" dirty="0"/>
              <a:t>, Z. Q. Cao, H. H </a:t>
            </a:r>
            <a:r>
              <a:rPr lang="en-IN" sz="1200" dirty="0" err="1"/>
              <a:t>Ruan</a:t>
            </a:r>
            <a:r>
              <a:rPr lang="en-IN" sz="1200" dirty="0"/>
              <a:t>, T. J. Li. A Promising New Class of High-Temperature</a:t>
            </a:r>
          </a:p>
          <a:p>
            <a:r>
              <a:rPr lang="en-IN" sz="1200" dirty="0"/>
              <a:t>       Alloys: Eutectic High-Entropy Alloys, Sci. Rep. 4 (2014) 6200.</a:t>
            </a:r>
          </a:p>
          <a:p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 </a:t>
            </a:r>
          </a:p>
          <a:p>
            <a:endParaRPr lang="en-IN" b="1" dirty="0">
              <a:latin typeface="Calibri" panose="020F0502020204030204" pitchFamily="34" charset="0"/>
              <a:ea typeface="Adobe Fangsong Std R" panose="02020400000000000000" pitchFamily="18" charset="-128"/>
              <a:cs typeface="Calibri" panose="020F0502020204030204" pitchFamily="34" charset="0"/>
            </a:endParaRPr>
          </a:p>
          <a:p>
            <a:endParaRPr lang="en-US" sz="2000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sz="6000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XRD Analysis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68401" y="1544052"/>
            <a:ext cx="9347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 </a:t>
            </a:r>
          </a:p>
          <a:p>
            <a:endParaRPr lang="en-IN" b="1" dirty="0">
              <a:latin typeface="Calibri" panose="020F0502020204030204" pitchFamily="34" charset="0"/>
              <a:ea typeface="Adobe Fangsong Std R" panose="02020400000000000000" pitchFamily="18" charset="-128"/>
              <a:cs typeface="Calibri" panose="020F0502020204030204" pitchFamily="34" charset="0"/>
            </a:endParaRPr>
          </a:p>
          <a:p>
            <a:endParaRPr lang="en-US" sz="2000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873"/>
            <a:ext cx="10764982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673" y="4264305"/>
            <a:ext cx="10764976" cy="18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" y="2436604"/>
            <a:ext cx="10764982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64305"/>
            <a:ext cx="10764976" cy="5958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8401" y="1199729"/>
            <a:ext cx="2406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● FCC</a:t>
            </a:r>
          </a:p>
          <a:p>
            <a:r>
              <a:rPr lang="en-IN" dirty="0"/>
              <a:t>    Ni</a:t>
            </a:r>
            <a:r>
              <a:rPr lang="en-IN" baseline="-25000" dirty="0"/>
              <a:t>3</a:t>
            </a:r>
            <a:r>
              <a:rPr lang="en-IN" dirty="0"/>
              <a:t>Si</a:t>
            </a:r>
          </a:p>
          <a:p>
            <a:endParaRPr lang="en-IN" dirty="0"/>
          </a:p>
        </p:txBody>
      </p:sp>
      <p:sp>
        <p:nvSpPr>
          <p:cNvPr id="13" name="Diamond 12"/>
          <p:cNvSpPr/>
          <p:nvPr/>
        </p:nvSpPr>
        <p:spPr>
          <a:xfrm>
            <a:off x="1239981" y="1574701"/>
            <a:ext cx="187037" cy="17338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7645400" y="1105759"/>
            <a:ext cx="37465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endParaRPr lang="en-IN" dirty="0"/>
          </a:p>
          <a:p>
            <a:pPr marL="342900" indent="-342900" algn="ctr"/>
            <a:endParaRPr lang="en-IN" dirty="0"/>
          </a:p>
          <a:p>
            <a:pPr marL="342900" indent="-342900" algn="ctr"/>
            <a:r>
              <a:rPr lang="en-IN" sz="2000" b="1" dirty="0"/>
              <a:t>Cr-Cu-Fe-Co-Ni-Si</a:t>
            </a:r>
          </a:p>
          <a:p>
            <a:pPr algn="ctr"/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7543800" y="3528634"/>
            <a:ext cx="38481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Cr-Cu-Fe-Co-Ni</a:t>
            </a:r>
            <a:r>
              <a:rPr lang="en-IN" sz="2000" b="1" baseline="-25000" dirty="0"/>
              <a:t>2</a:t>
            </a:r>
            <a:r>
              <a:rPr lang="en-IN" sz="2000" b="1" dirty="0"/>
              <a:t>-Si</a:t>
            </a:r>
          </a:p>
          <a:p>
            <a:pPr algn="ctr"/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8020629" y="5777286"/>
            <a:ext cx="3670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Cr-Cu-Fe-Co-Ni</a:t>
            </a:r>
            <a:r>
              <a:rPr lang="en-IN" sz="2000" b="1" baseline="-25000" dirty="0"/>
              <a:t>2.1</a:t>
            </a:r>
            <a:r>
              <a:rPr lang="en-IN" sz="2000" b="1" dirty="0"/>
              <a:t>-Si</a:t>
            </a:r>
            <a:r>
              <a:rPr lang="en-IN" sz="2000" b="1" baseline="-25000" dirty="0"/>
              <a:t>0.55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Future Works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68401" y="1544052"/>
            <a:ext cx="93472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SEM(Scanning Electron Microscopy)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EDS analysis(Electron Dispersive Spectrometry)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DSC analysis(Differential Scanning Calorimetry)</a:t>
            </a:r>
            <a:endParaRPr lang="en-US" sz="2400" b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Corrosion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Hardness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Wear Resistance Test</a:t>
            </a:r>
          </a:p>
          <a:p>
            <a:endParaRPr lang="en-US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Adobe Fangsong Std R" panose="02020400000000000000" pitchFamily="18" charset="-128"/>
                <a:cs typeface="Calibri" panose="020F0502020204030204" pitchFamily="34" charset="0"/>
              </a:rPr>
              <a:t> </a:t>
            </a:r>
          </a:p>
          <a:p>
            <a:endParaRPr lang="en-IN" b="1" dirty="0">
              <a:latin typeface="Calibri" panose="020F0502020204030204" pitchFamily="34" charset="0"/>
              <a:ea typeface="Adobe Fangsong Std R" panose="02020400000000000000" pitchFamily="18" charset="-128"/>
              <a:cs typeface="Calibri" panose="020F0502020204030204" pitchFamily="34" charset="0"/>
            </a:endParaRPr>
          </a:p>
          <a:p>
            <a:endParaRPr lang="en-US" sz="2000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What is High Entropy Alloy ?</a:t>
            </a:r>
            <a:endParaRPr lang="en-IN" sz="3200" i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308" y="1861055"/>
            <a:ext cx="5216808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/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Multi-component alloys having constituents in equiatomic or near equiatomic ratios.</a:t>
            </a:r>
          </a:p>
          <a:p>
            <a:pPr marL="285750" indent="-285750" algn="just"/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5-13 principal elements (atomic concentration 5% to 30%)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</a:rPr>
              <a:t>High softening resistance elevated temperatures &amp; sluggish diffusion kinetics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7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Diagram 12"/>
          <p:cNvGraphicFramePr/>
          <p:nvPr/>
        </p:nvGraphicFramePr>
        <p:xfrm>
          <a:off x="4981075" y="1273120"/>
          <a:ext cx="6521116" cy="4032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37484" y="5522495"/>
            <a:ext cx="5125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Fig. 1 Alloy world based on configurational entropy(1)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How High Entropy Alloy?</a:t>
            </a:r>
            <a:endParaRPr lang="en-IN" sz="3200" i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76541" y="1133356"/>
            <a:ext cx="911993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endParaRPr lang="en-US" sz="2400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/>
            <a:endParaRPr lang="en-US" sz="2400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/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1828800" y="10752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79884" y="1094874"/>
            <a:ext cx="3501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The Coring effect(3)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21000" y="812801"/>
            <a:ext cx="26797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200" b="1" dirty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</a:p>
          <a:p>
            <a:pPr marL="342900" indent="-342900"/>
            <a:endParaRPr lang="en-US" sz="22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200" b="1" dirty="0">
                <a:latin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</a:p>
          <a:p>
            <a:pPr marL="342900" indent="-342900"/>
            <a:endParaRPr lang="en-US" sz="22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200" b="1" dirty="0">
                <a:latin typeface="Calibri" panose="020F0502020204030204" pitchFamily="34" charset="0"/>
                <a:cs typeface="Times New Roman" panose="02020603050405020304" pitchFamily="18" charset="0"/>
              </a:rPr>
              <a:t>       ARC MELTING</a:t>
            </a:r>
            <a:endParaRPr lang="en-US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pic>
        <p:nvPicPr>
          <p:cNvPr id="5122" name="Picture 2" descr="G:\IMG_20181206_110839930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90765" y="883653"/>
            <a:ext cx="3021927" cy="2519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860258"/>
            <a:ext cx="2926348" cy="2492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8966200" y="612273"/>
            <a:ext cx="257898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2200" b="1" dirty="0">
                <a:latin typeface="Calibri" panose="020F0502020204030204" pitchFamily="34" charset="0"/>
              </a:rPr>
              <a:t>MECHANICAL ALLOYING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087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Synthesis and Processing of HEA System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 descr="Magnetron Sputtering System Ã¢ÂÂ Leybold LH Z400 | PoliFA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3550264"/>
            <a:ext cx="3657599" cy="2850535"/>
          </a:xfrm>
          <a:prstGeom prst="rect">
            <a:avLst/>
          </a:prstGeom>
          <a:noFill/>
        </p:spPr>
      </p:pic>
      <p:pic>
        <p:nvPicPr>
          <p:cNvPr id="21508" name="Picture 4" descr="Laser Cladding Process | Laser Cladding Technology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57531" y="3683000"/>
            <a:ext cx="3072169" cy="2362201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296653" y="3289301"/>
            <a:ext cx="27559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200" b="1" dirty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</a:p>
          <a:p>
            <a:pPr marL="342900" indent="-342900"/>
            <a:endParaRPr lang="en-US" sz="22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200" b="1" dirty="0">
                <a:latin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</a:p>
          <a:p>
            <a:pPr marL="342900" indent="-342900"/>
            <a:endParaRPr lang="en-US" sz="22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200" b="1" dirty="0">
                <a:latin typeface="Calibri" panose="020F0502020204030204" pitchFamily="34" charset="0"/>
                <a:cs typeface="Times New Roman" panose="02020603050405020304" pitchFamily="18" charset="0"/>
              </a:rPr>
              <a:t> SPUTTERING</a:t>
            </a:r>
            <a:endParaRPr lang="en-US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en-US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55100" y="3177673"/>
            <a:ext cx="18161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2200" b="1" dirty="0">
                <a:latin typeface="Calibri" panose="020F0502020204030204" pitchFamily="34" charset="0"/>
              </a:rPr>
              <a:t>LASER CLADDING &amp; ELECTRO-DEPOSITION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Why High Entropy Alloy?</a:t>
            </a:r>
            <a:endParaRPr lang="en-IN" sz="3200" i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76541" y="1133356"/>
            <a:ext cx="9119937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sz="24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Major Advantages </a:t>
            </a:r>
          </a:p>
          <a:p>
            <a:pPr marL="285750" indent="-285750"/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Single phase FCC –Ductile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Single phase BCC – High yield strength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High wear resistance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High corrosion resistance  </a:t>
            </a:r>
          </a:p>
          <a:p>
            <a:pPr marL="285750" indent="-285750"/>
            <a:endParaRPr lang="en-US" sz="22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sz="24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Major Disadvantages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Difficult to achieve a reasonable balance between strength &amp; ductility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</a:rPr>
              <a:t>Inferior cast-ability and compositional segregation</a:t>
            </a:r>
            <a:endParaRPr lang="en-US" sz="2000" b="1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/>
            <a:endParaRPr lang="en-US" sz="2400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/>
            <a:endParaRPr lang="en-US" sz="2400" b="1" dirty="0">
              <a:solidFill>
                <a:schemeClr val="tx2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/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Eutectic High Entropy Alloy</a:t>
            </a:r>
            <a:endParaRPr lang="en-IN" sz="3200" i="1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452" y="1626146"/>
            <a:ext cx="9581147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</a:rPr>
              <a:t>A mixture of </a:t>
            </a:r>
            <a:r>
              <a:rPr lang="en-IN" sz="2000" b="1" dirty="0">
                <a:latin typeface="Calibri" panose="020F0502020204030204" pitchFamily="34" charset="0"/>
              </a:rPr>
              <a:t>soft </a:t>
            </a:r>
            <a:r>
              <a:rPr lang="en-IN" sz="2000" b="1" dirty="0" err="1">
                <a:latin typeface="Calibri" panose="020F0502020204030204" pitchFamily="34" charset="0"/>
              </a:rPr>
              <a:t>fcc</a:t>
            </a:r>
            <a:r>
              <a:rPr lang="en-IN" sz="2000" b="1" dirty="0">
                <a:latin typeface="Calibri" panose="020F0502020204030204" pitchFamily="34" charset="0"/>
              </a:rPr>
              <a:t> and hard bcc phases</a:t>
            </a:r>
            <a:r>
              <a:rPr lang="en-IN" sz="2000" dirty="0">
                <a:latin typeface="Calibri" panose="020F0502020204030204" pitchFamily="34" charset="0"/>
              </a:rPr>
              <a:t>, to achieve the balance of high fracture   strength and high ductility.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</a:rPr>
              <a:t>   A good candidate </a:t>
            </a:r>
            <a:r>
              <a:rPr lang="en-IN" sz="2000" b="1" dirty="0">
                <a:latin typeface="Calibri" panose="020F0502020204030204" pitchFamily="34" charset="0"/>
              </a:rPr>
              <a:t>high temperature alloys</a:t>
            </a:r>
            <a:r>
              <a:rPr lang="en-IN" sz="2000" dirty="0">
                <a:latin typeface="Calibri" panose="020F0502020204030204" pitchFamily="34" charset="0"/>
              </a:rPr>
              <a:t>, because the eutectic solidification structure </a:t>
            </a:r>
          </a:p>
          <a:p>
            <a:pPr lvl="1"/>
            <a:r>
              <a:rPr lang="en-IN" sz="2000" dirty="0">
                <a:latin typeface="Calibri" panose="020F0502020204030204" pitchFamily="34" charset="0"/>
              </a:rPr>
              <a:t>has the following features :-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Calibri" panose="020F0502020204030204" pitchFamily="34" charset="0"/>
              </a:rPr>
              <a:t> near-equilibrium &amp; controllable microstructures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Calibri" panose="020F0502020204030204" pitchFamily="34" charset="0"/>
              </a:rPr>
              <a:t> low-energy phase boundaries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Calibri" panose="020F0502020204030204" pitchFamily="34" charset="0"/>
              </a:rPr>
              <a:t>high yield strength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Calibri" panose="020F0502020204030204" pitchFamily="34" charset="0"/>
              </a:rPr>
              <a:t>good high-temperature creep resistance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Calibri" panose="020F0502020204030204" pitchFamily="34" charset="0"/>
              </a:rPr>
              <a:t> regular lamellar or rod-like eutectic organization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>
                <a:latin typeface="Calibri" panose="020F0502020204030204" pitchFamily="34" charset="0"/>
              </a:rPr>
              <a:t> better castability</a:t>
            </a:r>
          </a:p>
          <a:p>
            <a:endParaRPr lang="en-IN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/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Cambria" panose="02040503050406030204" pitchFamily="18" charset="0"/>
                <a:cs typeface="Times New Roman" panose="02020603050405020304" pitchFamily="18" charset="0"/>
              </a:rPr>
              <a:t>Proposed Applications </a:t>
            </a:r>
            <a:endParaRPr lang="en-US" sz="28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6412" y="1005540"/>
            <a:ext cx="8235262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Engine materials (4,5,6)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	-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Better elevated-temperature strength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	-Oxidation resistance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	-Hot corrosion resistance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Light transportation materials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	-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Strength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	-Toughness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	-Workability </a:t>
            </a:r>
          </a:p>
          <a:p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Functional coatings materials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	-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Better wear resistance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0352" y="0"/>
            <a:ext cx="9157648" cy="7045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Literature Review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5"/>
          <p:cNvSpPr txBox="1"/>
          <p:nvPr/>
        </p:nvSpPr>
        <p:spPr>
          <a:xfrm>
            <a:off x="4648200" y="65258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Ph.D. Defence Seminar</a:t>
            </a:r>
          </a:p>
        </p:txBody>
      </p:sp>
      <p:sp>
        <p:nvSpPr>
          <p:cNvPr id="9" name="Rectangle 8"/>
          <p:cNvSpPr/>
          <p:nvPr/>
        </p:nvSpPr>
        <p:spPr>
          <a:xfrm>
            <a:off x="1495927" y="786063"/>
            <a:ext cx="579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800" b="1" dirty="0">
                <a:solidFill>
                  <a:schemeClr val="tx2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Designing of EHEA’s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b="1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srgbClr val="0000FF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1758" y="1443789"/>
            <a:ext cx="768817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</a:rPr>
              <a:t>Two main methods :-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000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</a:rPr>
              <a:t> Calculation of phase diagrams (CALPHAD) method(2)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</a:rPr>
              <a:t> Experimental Method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000" dirty="0">
              <a:latin typeface="Calibri" panose="020F050202020403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</a:rPr>
              <a:t>Neither of above can be adopted due to :-</a:t>
            </a:r>
          </a:p>
          <a:p>
            <a:endParaRPr lang="en-IN" sz="2000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</a:rPr>
              <a:t>Guidelines assumptions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</a:rPr>
              <a:t>Complexity &amp; inaccuracy of multi-component phase diagrams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Calibri" panose="020F0502020204030204" pitchFamily="34" charset="0"/>
              </a:rPr>
              <a:t>Inaccuracy of experimental determination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000" b="1" dirty="0">
              <a:latin typeface="Calibri" panose="020F050202020403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</a:rPr>
              <a:t>Solution ???</a:t>
            </a:r>
          </a:p>
          <a:p>
            <a:endParaRPr lang="en-IN" sz="2000" b="1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506828" y="5640946"/>
            <a:ext cx="4365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</a:rPr>
              <a:t>Pseudo Binary alloy system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0</TotalTime>
  <Words>1641</Words>
  <Application>Microsoft Office PowerPoint</Application>
  <PresentationFormat>Widescreen</PresentationFormat>
  <Paragraphs>408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</vt:lpstr>
      <vt:lpstr>Lucida Sans Unicode</vt:lpstr>
      <vt:lpstr>Times New Roman</vt:lpstr>
      <vt:lpstr>Trebuchet MS</vt:lpstr>
      <vt:lpstr>Wingdings</vt:lpstr>
      <vt:lpstr>Wingdings 2</vt:lpstr>
      <vt:lpstr>Opulent</vt:lpstr>
      <vt:lpstr>Synthesis and Characterization of Eutectic High Entropy Alloys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</dc:creator>
  <cp:lastModifiedBy>SATYAKI CHAKRAVORTY</cp:lastModifiedBy>
  <cp:revision>72</cp:revision>
  <dcterms:created xsi:type="dcterms:W3CDTF">2018-12-05T07:24:00Z</dcterms:created>
  <dcterms:modified xsi:type="dcterms:W3CDTF">2022-08-19T18:11:58Z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